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84" r:id="rId2"/>
    <p:sldId id="328" r:id="rId3"/>
    <p:sldId id="287" r:id="rId4"/>
    <p:sldId id="434" r:id="rId5"/>
    <p:sldId id="330" r:id="rId6"/>
    <p:sldId id="435" r:id="rId7"/>
    <p:sldId id="436" r:id="rId8"/>
    <p:sldId id="437" r:id="rId9"/>
    <p:sldId id="429" r:id="rId10"/>
    <p:sldId id="338" r:id="rId11"/>
    <p:sldId id="387" r:id="rId12"/>
    <p:sldId id="337" r:id="rId13"/>
    <p:sldId id="432" r:id="rId14"/>
    <p:sldId id="420" r:id="rId15"/>
    <p:sldId id="428" r:id="rId16"/>
    <p:sldId id="438" r:id="rId17"/>
    <p:sldId id="421" r:id="rId18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ADB"/>
    <a:srgbClr val="FF0000"/>
    <a:srgbClr val="4472C4"/>
    <a:srgbClr val="5A89D6"/>
    <a:srgbClr val="73A9DB"/>
    <a:srgbClr val="FC7C6E"/>
    <a:srgbClr val="2E6C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8" y="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9971B-07BD-49AC-A5A8-D8BE435F41D6}" type="datetimeFigureOut">
              <a:rPr lang="uk-UA" smtClean="0"/>
              <a:pPr/>
              <a:t>13.01.2023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88DD3-3DD8-47DA-BAD9-4DE421C63C7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9645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7A1B-758E-41F7-A742-BB0EA6B416A7}" type="datetimeFigureOut">
              <a:rPr lang="uk-UA" smtClean="0"/>
              <a:pPr/>
              <a:t>13.01.2023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1C703-73D9-4DE7-8F7E-C1F6311AD19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545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7A1B-758E-41F7-A742-BB0EA6B416A7}" type="datetimeFigureOut">
              <a:rPr lang="uk-UA" smtClean="0"/>
              <a:pPr/>
              <a:t>13.01.2023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1C703-73D9-4DE7-8F7E-C1F6311AD19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4205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7A1B-758E-41F7-A742-BB0EA6B416A7}" type="datetimeFigureOut">
              <a:rPr lang="uk-UA" smtClean="0"/>
              <a:pPr/>
              <a:t>13.01.2023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1C703-73D9-4DE7-8F7E-C1F6311AD19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2825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7A1B-758E-41F7-A742-BB0EA6B416A7}" type="datetimeFigureOut">
              <a:rPr lang="uk-UA" smtClean="0"/>
              <a:pPr/>
              <a:t>13.01.2023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1C703-73D9-4DE7-8F7E-C1F6311AD19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270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7A1B-758E-41F7-A742-BB0EA6B416A7}" type="datetimeFigureOut">
              <a:rPr lang="uk-UA" smtClean="0"/>
              <a:pPr/>
              <a:t>13.01.2023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1C703-73D9-4DE7-8F7E-C1F6311AD19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9259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7A1B-758E-41F7-A742-BB0EA6B416A7}" type="datetimeFigureOut">
              <a:rPr lang="uk-UA" smtClean="0"/>
              <a:pPr/>
              <a:t>13.01.2023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1C703-73D9-4DE7-8F7E-C1F6311AD19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5205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7A1B-758E-41F7-A742-BB0EA6B416A7}" type="datetimeFigureOut">
              <a:rPr lang="uk-UA" smtClean="0"/>
              <a:pPr/>
              <a:t>13.01.2023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1C703-73D9-4DE7-8F7E-C1F6311AD19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4761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7A1B-758E-41F7-A742-BB0EA6B416A7}" type="datetimeFigureOut">
              <a:rPr lang="uk-UA" smtClean="0"/>
              <a:pPr/>
              <a:t>13.01.2023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1C703-73D9-4DE7-8F7E-C1F6311AD19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9082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7A1B-758E-41F7-A742-BB0EA6B416A7}" type="datetimeFigureOut">
              <a:rPr lang="uk-UA" smtClean="0"/>
              <a:pPr/>
              <a:t>13.01.2023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1C703-73D9-4DE7-8F7E-C1F6311AD19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0028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7A1B-758E-41F7-A742-BB0EA6B416A7}" type="datetimeFigureOut">
              <a:rPr lang="uk-UA" smtClean="0"/>
              <a:pPr/>
              <a:t>13.01.2023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1C703-73D9-4DE7-8F7E-C1F6311AD19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896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7A1B-758E-41F7-A742-BB0EA6B416A7}" type="datetimeFigureOut">
              <a:rPr lang="uk-UA" smtClean="0"/>
              <a:pPr/>
              <a:t>13.01.2023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1C703-73D9-4DE7-8F7E-C1F6311AD19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1154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F7A1B-758E-41F7-A742-BB0EA6B416A7}" type="datetimeFigureOut">
              <a:rPr lang="uk-UA" smtClean="0"/>
              <a:pPr/>
              <a:t>13.01.2023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1C703-73D9-4DE7-8F7E-C1F6311AD19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766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.png"/><Relationship Id="rId3" Type="http://schemas.openxmlformats.org/officeDocument/2006/relationships/image" Target="../media/image60.jpeg"/><Relationship Id="rId7" Type="http://schemas.openxmlformats.org/officeDocument/2006/relationships/image" Target="../media/image64.jpg"/><Relationship Id="rId12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11" Type="http://schemas.openxmlformats.org/officeDocument/2006/relationships/image" Target="../media/image66.jpeg"/><Relationship Id="rId5" Type="http://schemas.openxmlformats.org/officeDocument/2006/relationships/image" Target="../media/image62.jpg"/><Relationship Id="rId15" Type="http://schemas.microsoft.com/office/2007/relationships/hdphoto" Target="../media/hdphoto1.wdp"/><Relationship Id="rId10" Type="http://schemas.openxmlformats.org/officeDocument/2006/relationships/image" Target="../media/image65.jpeg"/><Relationship Id="rId4" Type="http://schemas.openxmlformats.org/officeDocument/2006/relationships/image" Target="../media/image61.jpeg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8.jpeg"/><Relationship Id="rId7" Type="http://schemas.openxmlformats.org/officeDocument/2006/relationships/image" Target="../media/image2.png"/><Relationship Id="rId12" Type="http://schemas.microsoft.com/office/2007/relationships/hdphoto" Target="../media/hdphoto1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6.png"/><Relationship Id="rId5" Type="http://schemas.openxmlformats.org/officeDocument/2006/relationships/image" Target="../media/image70.gif"/><Relationship Id="rId10" Type="http://schemas.openxmlformats.org/officeDocument/2006/relationships/image" Target="../media/image5.png"/><Relationship Id="rId4" Type="http://schemas.openxmlformats.org/officeDocument/2006/relationships/image" Target="../media/image69.jpe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4.png"/><Relationship Id="rId3" Type="http://schemas.openxmlformats.org/officeDocument/2006/relationships/image" Target="../media/image73.png"/><Relationship Id="rId7" Type="http://schemas.openxmlformats.org/officeDocument/2006/relationships/image" Target="../media/image76.jpeg"/><Relationship Id="rId12" Type="http://schemas.openxmlformats.org/officeDocument/2006/relationships/image" Target="../media/image3.png"/><Relationship Id="rId2" Type="http://schemas.openxmlformats.org/officeDocument/2006/relationships/image" Target="../media/image72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2.png"/><Relationship Id="rId5" Type="http://schemas.openxmlformats.org/officeDocument/2006/relationships/image" Target="../media/image71.jpeg"/><Relationship Id="rId15" Type="http://schemas.openxmlformats.org/officeDocument/2006/relationships/image" Target="../media/image6.png"/><Relationship Id="rId10" Type="http://schemas.openxmlformats.org/officeDocument/2006/relationships/image" Target="../media/image78.jpg"/><Relationship Id="rId4" Type="http://schemas.openxmlformats.org/officeDocument/2006/relationships/image" Target="../media/image74.png"/><Relationship Id="rId9" Type="http://schemas.openxmlformats.org/officeDocument/2006/relationships/image" Target="../media/image77.png"/><Relationship Id="rId1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81.png"/><Relationship Id="rId12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3.jpeg"/><Relationship Id="rId5" Type="http://schemas.microsoft.com/office/2007/relationships/hdphoto" Target="../media/hdphoto5.wdp"/><Relationship Id="rId15" Type="http://schemas.microsoft.com/office/2007/relationships/hdphoto" Target="../media/hdphoto1.wdp"/><Relationship Id="rId10" Type="http://schemas.openxmlformats.org/officeDocument/2006/relationships/image" Target="../media/image3.png"/><Relationship Id="rId4" Type="http://schemas.openxmlformats.org/officeDocument/2006/relationships/image" Target="../media/image79.png"/><Relationship Id="rId9" Type="http://schemas.openxmlformats.org/officeDocument/2006/relationships/image" Target="../media/image2.png"/><Relationship Id="rId1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12" Type="http://schemas.microsoft.com/office/2007/relationships/hdphoto" Target="../media/hdphoto1.wdp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6.png"/><Relationship Id="rId5" Type="http://schemas.openxmlformats.org/officeDocument/2006/relationships/image" Target="../media/image79.pn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5.jpg"/><Relationship Id="rId7" Type="http://schemas.openxmlformats.org/officeDocument/2006/relationships/image" Target="../media/image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4" Type="http://schemas.openxmlformats.org/officeDocument/2006/relationships/image" Target="../media/image86.jp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12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://www.uda.org.ua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Ukrainiansappers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12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14.jpg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g"/><Relationship Id="rId5" Type="http://schemas.openxmlformats.org/officeDocument/2006/relationships/image" Target="../media/image12.jpeg"/><Relationship Id="rId15" Type="http://schemas.microsoft.com/office/2007/relationships/hdphoto" Target="../media/hdphoto1.wdp"/><Relationship Id="rId10" Type="http://schemas.openxmlformats.org/officeDocument/2006/relationships/image" Target="../media/image17.jp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fif"/><Relationship Id="rId3" Type="http://schemas.openxmlformats.org/officeDocument/2006/relationships/image" Target="../media/image3.pn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17" Type="http://schemas.microsoft.com/office/2007/relationships/hdphoto" Target="../media/hdphoto1.wdp"/><Relationship Id="rId2" Type="http://schemas.openxmlformats.org/officeDocument/2006/relationships/image" Target="../media/image2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5" Type="http://schemas.openxmlformats.org/officeDocument/2006/relationships/image" Target="../media/image20.jfif"/><Relationship Id="rId1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microsoft.com/office/2007/relationships/hdphoto" Target="../media/hdphoto1.wdp"/><Relationship Id="rId2" Type="http://schemas.openxmlformats.org/officeDocument/2006/relationships/image" Target="../media/image2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5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1.wdp"/><Relationship Id="rId5" Type="http://schemas.openxmlformats.org/officeDocument/2006/relationships/image" Target="../media/image40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jpeg"/><Relationship Id="rId10" Type="http://schemas.microsoft.com/office/2007/relationships/hdphoto" Target="../media/hdphoto1.wdp"/><Relationship Id="rId4" Type="http://schemas.openxmlformats.org/officeDocument/2006/relationships/image" Target="../media/image43.jpe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48.jpeg"/><Relationship Id="rId12" Type="http://schemas.microsoft.com/office/2007/relationships/hdphoto" Target="../media/hdphoto4.wdp"/><Relationship Id="rId2" Type="http://schemas.openxmlformats.org/officeDocument/2006/relationships/image" Target="../media/image2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5" Type="http://schemas.openxmlformats.org/officeDocument/2006/relationships/image" Target="../media/image6.png"/><Relationship Id="rId10" Type="http://schemas.openxmlformats.org/officeDocument/2006/relationships/image" Target="../media/image45.emf"/><Relationship Id="rId4" Type="http://schemas.openxmlformats.org/officeDocument/2006/relationships/image" Target="../media/image46.png"/><Relationship Id="rId9" Type="http://schemas.openxmlformats.org/officeDocument/2006/relationships/image" Target="../media/image50.jpg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5.jpeg"/><Relationship Id="rId12" Type="http://schemas.openxmlformats.org/officeDocument/2006/relationships/image" Target="../media/image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11" Type="http://schemas.openxmlformats.org/officeDocument/2006/relationships/image" Target="../media/image4.png"/><Relationship Id="rId5" Type="http://schemas.openxmlformats.org/officeDocument/2006/relationships/image" Target="../media/image53.jpg"/><Relationship Id="rId10" Type="http://schemas.openxmlformats.org/officeDocument/2006/relationships/image" Target="../media/image58.jpeg"/><Relationship Id="rId4" Type="http://schemas.openxmlformats.org/officeDocument/2006/relationships/image" Target="../media/image3.png"/><Relationship Id="rId9" Type="http://schemas.openxmlformats.org/officeDocument/2006/relationships/image" Target="../media/image57.jp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471487"/>
            <a:ext cx="9144000" cy="6000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953"/>
          <a:stretch/>
        </p:blipFill>
        <p:spPr>
          <a:xfrm>
            <a:off x="-10997" y="2829731"/>
            <a:ext cx="9154997" cy="4114800"/>
          </a:xfrm>
          <a:prstGeom prst="rect">
            <a:avLst/>
          </a:prstGeom>
        </p:spPr>
      </p:pic>
      <p:sp>
        <p:nvSpPr>
          <p:cNvPr id="5" name="Прямокутник 6"/>
          <p:cNvSpPr/>
          <p:nvPr/>
        </p:nvSpPr>
        <p:spPr>
          <a:xfrm>
            <a:off x="26251" y="804844"/>
            <a:ext cx="9144000" cy="2042867"/>
          </a:xfrm>
          <a:prstGeom prst="rect">
            <a:avLst/>
          </a:prstGeom>
          <a:effectLst>
            <a:outerShdw blurRad="38100" dist="50800" dir="3600000" sx="77000" sy="77000" algn="ctr" rotWithShape="0">
              <a:schemeClr val="tx1">
                <a:alpha val="84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8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НАВЧАННЯ З ПОПЕРЕДЖЕННЯ РИЗИКІВ ВІД</a:t>
            </a:r>
          </a:p>
          <a:p>
            <a:pPr algn="ctr"/>
            <a:r>
              <a:rPr lang="uk-UA" sz="675" b="1" dirty="0"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8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8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ВИБУХОНЕБЕЗПЕЧНИХ ПРЕДМЕТІВ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chemeClr val="tx1">
                    <a:alpha val="48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400" b="1" dirty="0">
              <a:solidFill>
                <a:srgbClr val="FF0000"/>
              </a:solidFill>
              <a:effectLst>
                <a:outerShdw blurRad="38100" dist="38100" dir="2700000" algn="tl">
                  <a:schemeClr val="tx1">
                    <a:alpha val="48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8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8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EXPLOSIVE ORDNANCE RISK EDUCATION</a:t>
            </a:r>
          </a:p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8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8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EORE)</a:t>
            </a:r>
            <a:endParaRPr lang="uk-UA" sz="2400" b="1" dirty="0">
              <a:solidFill>
                <a:srgbClr val="FF0000"/>
              </a:solidFill>
              <a:effectLst>
                <a:outerShdw blurRad="38100" dist="38100" dir="2700000" algn="tl">
                  <a:schemeClr val="tx1">
                    <a:alpha val="48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C3215042-7BEF-44B2-872B-47FE8554C13A}"/>
              </a:ext>
            </a:extLst>
          </p:cNvPr>
          <p:cNvGrpSpPr/>
          <p:nvPr/>
        </p:nvGrpSpPr>
        <p:grpSpPr>
          <a:xfrm>
            <a:off x="-13425" y="6684179"/>
            <a:ext cx="9157425" cy="260495"/>
            <a:chOff x="-390684" y="3371923"/>
            <a:chExt cx="9153907" cy="285752"/>
          </a:xfrm>
        </p:grpSpPr>
        <p:sp>
          <p:nvSpPr>
            <p:cNvPr id="28" name="Прямокутник 27">
              <a:extLst>
                <a:ext uri="{FF2B5EF4-FFF2-40B4-BE49-F238E27FC236}">
                  <a16:creationId xmlns:a16="http://schemas.microsoft.com/office/drawing/2014/main" id="{92BBADC7-3FDA-4C5E-B35E-83B7C9FDC692}"/>
                </a:ext>
              </a:extLst>
            </p:cNvPr>
            <p:cNvSpPr/>
            <p:nvPr/>
          </p:nvSpPr>
          <p:spPr>
            <a:xfrm>
              <a:off x="-390684" y="3371924"/>
              <a:ext cx="9144000" cy="28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11" name="Групувати 10">
              <a:extLst>
                <a:ext uri="{FF2B5EF4-FFF2-40B4-BE49-F238E27FC236}">
                  <a16:creationId xmlns:a16="http://schemas.microsoft.com/office/drawing/2014/main" id="{87E7E583-26F0-462F-8D2D-205D2367D002}"/>
                </a:ext>
              </a:extLst>
            </p:cNvPr>
            <p:cNvGrpSpPr/>
            <p:nvPr/>
          </p:nvGrpSpPr>
          <p:grpSpPr>
            <a:xfrm>
              <a:off x="-380777" y="3371923"/>
              <a:ext cx="9144000" cy="285752"/>
              <a:chOff x="-1" y="-2"/>
              <a:chExt cx="12192000" cy="381003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DFBA6069-E6FD-4FE7-878D-A34B4B5EA7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0" r="1"/>
              <a:stretch/>
            </p:blipFill>
            <p:spPr>
              <a:xfrm>
                <a:off x="-1" y="0"/>
                <a:ext cx="3148587" cy="381001"/>
              </a:xfrm>
              <a:prstGeom prst="rect">
                <a:avLst/>
              </a:prstGeom>
            </p:spPr>
          </p:pic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5748E09E-8B31-45D4-81D6-F93AE4D143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3612" y="-1"/>
                <a:ext cx="3401575" cy="381001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BF00BE36-30F6-4C2C-8BD2-4E865F48B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212" y="-1"/>
                <a:ext cx="3434338" cy="381001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E19663DF-46B9-49A9-8103-B5D0A05430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802"/>
              <a:stretch/>
            </p:blipFill>
            <p:spPr>
              <a:xfrm>
                <a:off x="9600050" y="-2"/>
                <a:ext cx="2591949" cy="381001"/>
              </a:xfrm>
              <a:prstGeom prst="rect">
                <a:avLst/>
              </a:prstGeom>
            </p:spPr>
          </p:pic>
        </p:grpSp>
      </p:grp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402025E4-DDC2-43AD-AC3D-E25894071760}"/>
              </a:ext>
            </a:extLst>
          </p:cNvPr>
          <p:cNvSpPr/>
          <p:nvPr/>
        </p:nvSpPr>
        <p:spPr>
          <a:xfrm>
            <a:off x="-26251" y="-11373"/>
            <a:ext cx="9183015" cy="762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D2AAAD6-A4F0-4A4D-8456-3D6521830F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2" y="69925"/>
            <a:ext cx="2181312" cy="5994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A05FE40-4841-4712-AD7E-61347D533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11" y="138056"/>
            <a:ext cx="1960434" cy="5054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DA47E5-6AF8-49B1-AEDE-79011DA68A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12" b="89868" l="6502" r="89990">
                        <a14:foregroundMark x1="7534" y1="12996" x2="7534" y2="12996"/>
                        <a14:foregroundMark x1="6502" y1="15639" x2="6502" y2="15639"/>
                        <a14:foregroundMark x1="21465" y1="53744" x2="21465" y2="53744"/>
                        <a14:foregroundMark x1="26935" y1="71806" x2="26935" y2="71806"/>
                        <a14:foregroundMark x1="31373" y1="40088" x2="31373" y2="40088"/>
                        <a14:foregroundMark x1="29102" y1="14097" x2="29102" y2="14097"/>
                        <a14:foregroundMark x1="38596" y1="18282" x2="38596" y2="18282"/>
                        <a14:foregroundMark x1="37564" y1="50661" x2="37564" y2="50661"/>
                        <a14:foregroundMark x1="44788" y1="35683" x2="44788" y2="35683"/>
                        <a14:foregroundMark x1="48091" y1="32159" x2="48091" y2="32159"/>
                        <a14:foregroundMark x1="53251" y1="33040" x2="53251" y2="33040"/>
                        <a14:foregroundMark x1="51806" y1="40088" x2="51806" y2="40088"/>
                        <a14:foregroundMark x1="55521" y1="24670" x2="55521" y2="24670"/>
                        <a14:foregroundMark x1="52735" y1="78855" x2="52735" y2="78855"/>
                        <a14:foregroundMark x1="76471" y1="71366" x2="76471" y2="71366"/>
                        <a14:foregroundMark x1="79154" y1="49559" x2="79154" y2="49559"/>
                        <a14:foregroundMark x1="69453" y1="40529" x2="69453" y2="40529"/>
                        <a14:foregroundMark x1="62023" y1="51101" x2="62023" y2="51101"/>
                        <a14:foregroundMark x1="75645" y1="32599" x2="75645" y2="3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77" y="126121"/>
            <a:ext cx="1129704" cy="5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66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660" y="7275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59808812-6297-44FD-A2E8-637BC07651C6}"/>
              </a:ext>
            </a:extLst>
          </p:cNvPr>
          <p:cNvSpPr/>
          <p:nvPr/>
        </p:nvSpPr>
        <p:spPr>
          <a:xfrm>
            <a:off x="4214332" y="2946782"/>
            <a:ext cx="2332436" cy="32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225"/>
              </a:spcAft>
            </a:pPr>
            <a:endParaRPr lang="uk-UA" sz="1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" b="21293"/>
          <a:stretch/>
        </p:blipFill>
        <p:spPr>
          <a:xfrm>
            <a:off x="4629575" y="4014986"/>
            <a:ext cx="2093463" cy="119867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1" name="Прямокутник 10"/>
          <p:cNvSpPr/>
          <p:nvPr/>
        </p:nvSpPr>
        <p:spPr>
          <a:xfrm>
            <a:off x="2252209" y="3372240"/>
            <a:ext cx="2256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uk-UA" sz="1600" b="1" dirty="0">
                <a:ea typeface="Verdana" panose="020B0604030504040204" pitchFamily="34" charset="0"/>
                <a:cs typeface="Times New Roman"/>
              </a:rPr>
              <a:t>Покинута військова техніка</a:t>
            </a:r>
            <a:endParaRPr lang="uk-UA" sz="1600" dirty="0"/>
          </a:p>
        </p:txBody>
      </p:sp>
      <p:sp>
        <p:nvSpPr>
          <p:cNvPr id="12" name="Прямокутник 11"/>
          <p:cNvSpPr/>
          <p:nvPr/>
        </p:nvSpPr>
        <p:spPr>
          <a:xfrm>
            <a:off x="120904" y="1365198"/>
            <a:ext cx="23315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uk-UA" sz="1600" b="1" dirty="0">
                <a:ea typeface="Verdana" panose="020B0604030504040204" pitchFamily="34" charset="0"/>
                <a:cs typeface="Times New Roman"/>
              </a:rPr>
              <a:t>Зруйнована інфраструктура</a:t>
            </a:r>
            <a:endParaRPr lang="uk-UA" sz="1600" dirty="0"/>
          </a:p>
        </p:txBody>
      </p:sp>
      <p:sp>
        <p:nvSpPr>
          <p:cNvPr id="13" name="Прямокутник 12"/>
          <p:cNvSpPr/>
          <p:nvPr/>
        </p:nvSpPr>
        <p:spPr>
          <a:xfrm>
            <a:off x="4629574" y="3393844"/>
            <a:ext cx="28169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uk-UA" sz="1600" b="1" dirty="0">
                <a:ea typeface="Verdana" panose="020B0604030504040204" pitchFamily="34" charset="0"/>
                <a:cs typeface="Times New Roman"/>
              </a:rPr>
              <a:t>Військові позиції</a:t>
            </a:r>
            <a:endParaRPr lang="uk-UA" sz="1600" dirty="0"/>
          </a:p>
        </p:txBody>
      </p:sp>
      <p:sp>
        <p:nvSpPr>
          <p:cNvPr id="14" name="Прямокутник 13"/>
          <p:cNvSpPr/>
          <p:nvPr/>
        </p:nvSpPr>
        <p:spPr>
          <a:xfrm>
            <a:off x="92658" y="3366569"/>
            <a:ext cx="25115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uk-UA" sz="1600" b="1" dirty="0">
                <a:ea typeface="Verdana" panose="020B0604030504040204" pitchFamily="34" charset="0"/>
                <a:cs typeface="Times New Roman"/>
              </a:rPr>
              <a:t>Зруйновані будівлі та споруди</a:t>
            </a:r>
            <a:endParaRPr lang="uk-UA" sz="1600" dirty="0"/>
          </a:p>
        </p:txBody>
      </p:sp>
      <p:pic>
        <p:nvPicPr>
          <p:cNvPr id="21" name="Рисунок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44" y="1996543"/>
            <a:ext cx="2082207" cy="12180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4" name="Рисунок 2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604" y="4013579"/>
            <a:ext cx="2040815" cy="120804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5" name="Прямокутник 11"/>
          <p:cNvSpPr/>
          <p:nvPr/>
        </p:nvSpPr>
        <p:spPr>
          <a:xfrm>
            <a:off x="6809061" y="3325982"/>
            <a:ext cx="24367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uk-UA" sz="1600" b="1" dirty="0">
                <a:ea typeface="Verdana" panose="020B0604030504040204" pitchFamily="34" charset="0"/>
                <a:cs typeface="Times New Roman"/>
              </a:rPr>
              <a:t>Залишки мертвих тварин</a:t>
            </a:r>
            <a:endParaRPr lang="uk-UA" sz="1600" dirty="0"/>
          </a:p>
        </p:txBody>
      </p:sp>
      <p:sp>
        <p:nvSpPr>
          <p:cNvPr id="27" name="Прямокутник 11"/>
          <p:cNvSpPr/>
          <p:nvPr/>
        </p:nvSpPr>
        <p:spPr>
          <a:xfrm>
            <a:off x="6687260" y="1342090"/>
            <a:ext cx="2808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uk-UA" sz="1600" b="1" dirty="0">
                <a:ea typeface="Verdana" panose="020B0604030504040204" pitchFamily="34" charset="0"/>
                <a:cs typeface="Times New Roman"/>
              </a:rPr>
              <a:t>Узбіччя доріг, ґрунтові дороги, лісосмуги</a:t>
            </a:r>
            <a:endParaRPr lang="uk-UA" sz="1600" dirty="0"/>
          </a:p>
        </p:txBody>
      </p:sp>
      <p:sp>
        <p:nvSpPr>
          <p:cNvPr id="29" name="Прямокутник 11"/>
          <p:cNvSpPr/>
          <p:nvPr/>
        </p:nvSpPr>
        <p:spPr>
          <a:xfrm>
            <a:off x="2332953" y="1476256"/>
            <a:ext cx="2142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uk-UA" sz="1600" b="1" dirty="0">
                <a:ea typeface="Verdana" panose="020B0604030504040204" pitchFamily="34" charset="0"/>
                <a:cs typeface="Times New Roman"/>
              </a:rPr>
              <a:t>Місця обстрілів</a:t>
            </a:r>
            <a:endParaRPr lang="uk-UA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67608F-5B10-4360-ABA1-7DFC775B56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8" y="1996402"/>
            <a:ext cx="2014985" cy="12170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F63E11-F419-4F83-8E35-983DF95CE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55" y="2005790"/>
            <a:ext cx="2146890" cy="12076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1D3094-2464-441C-9CB9-AA4FC0470B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74" y="2000391"/>
            <a:ext cx="2082207" cy="12233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" name="Прямокутник 11">
            <a:extLst>
              <a:ext uri="{FF2B5EF4-FFF2-40B4-BE49-F238E27FC236}">
                <a16:creationId xmlns:a16="http://schemas.microsoft.com/office/drawing/2014/main" id="{43B8324E-D412-40E7-A942-8BA2A3FB8463}"/>
              </a:ext>
            </a:extLst>
          </p:cNvPr>
          <p:cNvSpPr/>
          <p:nvPr/>
        </p:nvSpPr>
        <p:spPr>
          <a:xfrm>
            <a:off x="4240373" y="1354200"/>
            <a:ext cx="2681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uk-UA" sz="1600" b="1" dirty="0">
                <a:ea typeface="Verdana" panose="020B0604030504040204" pitchFamily="34" charset="0"/>
                <a:cs typeface="Times New Roman"/>
              </a:rPr>
              <a:t>Поля, на яких не ведеться </a:t>
            </a:r>
            <a:r>
              <a:rPr lang="uk-UA" sz="1600" b="1" dirty="0" err="1">
                <a:ea typeface="Verdana" panose="020B0604030504040204" pitchFamily="34" charset="0"/>
                <a:cs typeface="Times New Roman"/>
              </a:rPr>
              <a:t>госп</a:t>
            </a:r>
            <a:r>
              <a:rPr lang="uk-UA" sz="1600" b="1" dirty="0">
                <a:ea typeface="Verdana" panose="020B0604030504040204" pitchFamily="34" charset="0"/>
                <a:cs typeface="Times New Roman"/>
              </a:rPr>
              <a:t>. діяльність</a:t>
            </a:r>
            <a:endParaRPr lang="uk-UA" sz="1600" dirty="0"/>
          </a:p>
        </p:txBody>
      </p:sp>
      <p:sp>
        <p:nvSpPr>
          <p:cNvPr id="44" name="Прямоугольник 1">
            <a:extLst>
              <a:ext uri="{FF2B5EF4-FFF2-40B4-BE49-F238E27FC236}">
                <a16:creationId xmlns:a16="http://schemas.microsoft.com/office/drawing/2014/main" id="{AB1908F5-F6D9-46D4-B194-2FD92334F318}"/>
              </a:ext>
            </a:extLst>
          </p:cNvPr>
          <p:cNvSpPr/>
          <p:nvPr/>
        </p:nvSpPr>
        <p:spPr>
          <a:xfrm>
            <a:off x="197789" y="5342489"/>
            <a:ext cx="870371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uk-UA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Вибухові рештки мін та боєприпасів, що залишаються в місцях бойових дій, дуже небезпечні.</a:t>
            </a:r>
          </a:p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uk-UA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Обережно! Не наближайтесь до місць з видимими ознаками бойових дій, покинутих об’єктів стратегічної інфраструктури або полів.</a:t>
            </a:r>
          </a:p>
        </p:txBody>
      </p: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C95B365C-FA5E-41C2-8D90-18DBE8189C1C}"/>
              </a:ext>
            </a:extLst>
          </p:cNvPr>
          <p:cNvGrpSpPr/>
          <p:nvPr/>
        </p:nvGrpSpPr>
        <p:grpSpPr>
          <a:xfrm>
            <a:off x="-660" y="6609313"/>
            <a:ext cx="9157425" cy="260495"/>
            <a:chOff x="-390684" y="3371923"/>
            <a:chExt cx="9153907" cy="285752"/>
          </a:xfrm>
        </p:grpSpPr>
        <p:sp>
          <p:nvSpPr>
            <p:cNvPr id="46" name="Прямокутник 45">
              <a:extLst>
                <a:ext uri="{FF2B5EF4-FFF2-40B4-BE49-F238E27FC236}">
                  <a16:creationId xmlns:a16="http://schemas.microsoft.com/office/drawing/2014/main" id="{6B3BCC3B-A0C4-483D-9987-4AB77DD87401}"/>
                </a:ext>
              </a:extLst>
            </p:cNvPr>
            <p:cNvSpPr/>
            <p:nvPr/>
          </p:nvSpPr>
          <p:spPr>
            <a:xfrm>
              <a:off x="-390684" y="3371924"/>
              <a:ext cx="9144000" cy="28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7" name="Групувати 46">
              <a:extLst>
                <a:ext uri="{FF2B5EF4-FFF2-40B4-BE49-F238E27FC236}">
                  <a16:creationId xmlns:a16="http://schemas.microsoft.com/office/drawing/2014/main" id="{1ECE5CDC-23A0-4713-9FD0-0B71E1739BFC}"/>
                </a:ext>
              </a:extLst>
            </p:cNvPr>
            <p:cNvGrpSpPr/>
            <p:nvPr/>
          </p:nvGrpSpPr>
          <p:grpSpPr>
            <a:xfrm>
              <a:off x="-380777" y="3371923"/>
              <a:ext cx="9144000" cy="285752"/>
              <a:chOff x="-1" y="-2"/>
              <a:chExt cx="12192000" cy="381003"/>
            </a:xfrm>
          </p:grpSpPr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52B3F23B-2E6E-4EFE-B36C-DEA6AAFF3D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0" r="1"/>
              <a:stretch/>
            </p:blipFill>
            <p:spPr>
              <a:xfrm>
                <a:off x="-1" y="0"/>
                <a:ext cx="3148587" cy="381001"/>
              </a:xfrm>
              <a:prstGeom prst="rect">
                <a:avLst/>
              </a:prstGeom>
            </p:spPr>
          </p:pic>
          <p:pic>
            <p:nvPicPr>
              <p:cNvPr id="49" name="Рисунок 48">
                <a:extLst>
                  <a:ext uri="{FF2B5EF4-FFF2-40B4-BE49-F238E27FC236}">
                    <a16:creationId xmlns:a16="http://schemas.microsoft.com/office/drawing/2014/main" id="{BCC28873-A588-4274-8C67-4E7A9212D6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3612" y="-1"/>
                <a:ext cx="3401575" cy="381001"/>
              </a:xfrm>
              <a:prstGeom prst="rect">
                <a:avLst/>
              </a:prstGeom>
            </p:spPr>
          </p:pic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7C2A02C0-1568-4854-B190-22007ED5AB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212" y="-1"/>
                <a:ext cx="3434338" cy="381001"/>
              </a:xfrm>
              <a:prstGeom prst="rect">
                <a:avLst/>
              </a:prstGeom>
            </p:spPr>
          </p:pic>
          <p:pic>
            <p:nvPicPr>
              <p:cNvPr id="51" name="Рисунок 50">
                <a:extLst>
                  <a:ext uri="{FF2B5EF4-FFF2-40B4-BE49-F238E27FC236}">
                    <a16:creationId xmlns:a16="http://schemas.microsoft.com/office/drawing/2014/main" id="{A92F83BE-0152-4029-8FC2-1FEECEEB33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802"/>
              <a:stretch/>
            </p:blipFill>
            <p:spPr>
              <a:xfrm>
                <a:off x="9600050" y="-2"/>
                <a:ext cx="2591949" cy="381001"/>
              </a:xfrm>
              <a:prstGeom prst="rect">
                <a:avLst/>
              </a:prstGeom>
            </p:spPr>
          </p:pic>
        </p:grpSp>
      </p:grpSp>
      <p:pic>
        <p:nvPicPr>
          <p:cNvPr id="52" name="Picture 16">
            <a:extLst>
              <a:ext uri="{FF2B5EF4-FFF2-40B4-BE49-F238E27FC236}">
                <a16:creationId xmlns:a16="http://schemas.microsoft.com/office/drawing/2014/main" id="{072ABFC0-600C-47AB-8054-9571C37AE6A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7" y="4019489"/>
            <a:ext cx="2072911" cy="1215560"/>
          </a:xfrm>
          <a:prstGeom prst="rect">
            <a:avLst/>
          </a:prstGeom>
        </p:spPr>
      </p:pic>
      <p:pic>
        <p:nvPicPr>
          <p:cNvPr id="53" name="Picture 14">
            <a:extLst>
              <a:ext uri="{FF2B5EF4-FFF2-40B4-BE49-F238E27FC236}">
                <a16:creationId xmlns:a16="http://schemas.microsoft.com/office/drawing/2014/main" id="{C193A282-81B2-46D4-BC39-D392A2F56A4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422" y="4027003"/>
            <a:ext cx="2119578" cy="12080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Прямокутник 32">
            <a:extLst>
              <a:ext uri="{FF2B5EF4-FFF2-40B4-BE49-F238E27FC236}">
                <a16:creationId xmlns:a16="http://schemas.microsoft.com/office/drawing/2014/main" id="{787E2537-19C1-437A-8B48-38B71049E6EF}"/>
              </a:ext>
            </a:extLst>
          </p:cNvPr>
          <p:cNvSpPr/>
          <p:nvPr/>
        </p:nvSpPr>
        <p:spPr>
          <a:xfrm>
            <a:off x="-26251" y="-11373"/>
            <a:ext cx="9183015" cy="762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Прямокутник 17"/>
          <p:cNvSpPr/>
          <p:nvPr/>
        </p:nvSpPr>
        <p:spPr>
          <a:xfrm>
            <a:off x="2094964" y="888964"/>
            <a:ext cx="50692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haroni" panose="02010803020104030203" pitchFamily="2" charset="-79"/>
              </a:rPr>
              <a:t>ОЗНАКИ НЕБЕЗПЕЧНИХ ТЕРИТОРІЙ</a:t>
            </a:r>
            <a:endParaRPr lang="en-GB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haroni" panose="02010803020104030203" pitchFamily="2" charset="-79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275E3F2-1C82-490D-9C70-22502A4E46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2" y="69925"/>
            <a:ext cx="2181312" cy="59947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83388C3-C663-4916-9DB3-C871A970B1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11" y="138056"/>
            <a:ext cx="1960434" cy="50542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0327D40-E42F-4185-BBA3-0AB942517F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12" b="89868" l="6502" r="89990">
                        <a14:foregroundMark x1="7534" y1="12996" x2="7534" y2="12996"/>
                        <a14:foregroundMark x1="6502" y1="15639" x2="6502" y2="15639"/>
                        <a14:foregroundMark x1="21465" y1="53744" x2="21465" y2="53744"/>
                        <a14:foregroundMark x1="26935" y1="71806" x2="26935" y2="71806"/>
                        <a14:foregroundMark x1="31373" y1="40088" x2="31373" y2="40088"/>
                        <a14:foregroundMark x1="29102" y1="14097" x2="29102" y2="14097"/>
                        <a14:foregroundMark x1="38596" y1="18282" x2="38596" y2="18282"/>
                        <a14:foregroundMark x1="37564" y1="50661" x2="37564" y2="50661"/>
                        <a14:foregroundMark x1="44788" y1="35683" x2="44788" y2="35683"/>
                        <a14:foregroundMark x1="48091" y1="32159" x2="48091" y2="32159"/>
                        <a14:foregroundMark x1="53251" y1="33040" x2="53251" y2="33040"/>
                        <a14:foregroundMark x1="51806" y1="40088" x2="51806" y2="40088"/>
                        <a14:foregroundMark x1="55521" y1="24670" x2="55521" y2="24670"/>
                        <a14:foregroundMark x1="52735" y1="78855" x2="52735" y2="78855"/>
                        <a14:foregroundMark x1="76471" y1="71366" x2="76471" y2="71366"/>
                        <a14:foregroundMark x1="79154" y1="49559" x2="79154" y2="49559"/>
                        <a14:foregroundMark x1="69453" y1="40529" x2="69453" y2="40529"/>
                        <a14:foregroundMark x1="62023" y1="51101" x2="62023" y2="51101"/>
                        <a14:foregroundMark x1="75645" y1="32599" x2="75645" y2="3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77" y="126121"/>
            <a:ext cx="1129704" cy="5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10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2663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pic>
        <p:nvPicPr>
          <p:cNvPr id="6148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754" y="4009348"/>
            <a:ext cx="2316956" cy="182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753" y="1824551"/>
            <a:ext cx="2309813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Рисунок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57" y="4036137"/>
            <a:ext cx="2364581" cy="176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172605" y="18363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1.</a:t>
            </a:r>
            <a:endParaRPr lang="uk-UA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715821" y="18363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2.</a:t>
            </a:r>
            <a:endParaRPr lang="uk-UA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72604" y="4036137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3.</a:t>
            </a:r>
            <a:endParaRPr lang="uk-UA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701575" y="400934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4.</a:t>
            </a:r>
            <a:endParaRPr lang="uk-UA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5BD2B4-F99C-494F-ABEB-0A44B19ED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507" y="3984236"/>
            <a:ext cx="2331203" cy="1838580"/>
          </a:xfrm>
          <a:prstGeom prst="rect">
            <a:avLst/>
          </a:prstGeom>
        </p:spPr>
      </p:pic>
      <p:sp>
        <p:nvSpPr>
          <p:cNvPr id="30" name="Прямоугольник 6">
            <a:extLst>
              <a:ext uri="{FF2B5EF4-FFF2-40B4-BE49-F238E27FC236}">
                <a16:creationId xmlns:a16="http://schemas.microsoft.com/office/drawing/2014/main" id="{05C9591D-2D94-4409-8254-2AA8C03A1BBC}"/>
              </a:ext>
            </a:extLst>
          </p:cNvPr>
          <p:cNvSpPr/>
          <p:nvPr/>
        </p:nvSpPr>
        <p:spPr>
          <a:xfrm>
            <a:off x="2511696" y="6111443"/>
            <a:ext cx="4346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1215629" algn="l"/>
              </a:tabLst>
            </a:pPr>
            <a:r>
              <a:rPr lang="ru-RU" b="1" dirty="0">
                <a:latin typeface="Arial" pitchFamily="34" charset="0"/>
                <a:ea typeface="Calibri" pitchFamily="34" charset="0"/>
                <a:cs typeface="Arial" pitchFamily="34" charset="0"/>
              </a:rPr>
              <a:t>    1.  </a:t>
            </a:r>
            <a:r>
              <a:rPr lang="ru-RU" sz="1600" b="1" dirty="0">
                <a:latin typeface="Menlo Bold"/>
                <a:ea typeface="Times New Roman" pitchFamily="18" charset="0"/>
                <a:cs typeface="Times New Roman" pitchFamily="18" charset="0"/>
              </a:rPr>
              <a:t>☐         </a:t>
            </a:r>
            <a:r>
              <a:rPr lang="ru-RU" b="1" dirty="0">
                <a:latin typeface="Arial" pitchFamily="34" charset="0"/>
                <a:ea typeface="Calibri" pitchFamily="34" charset="0"/>
                <a:cs typeface="Arial" pitchFamily="34" charset="0"/>
              </a:rPr>
              <a:t>2.  </a:t>
            </a:r>
            <a:r>
              <a:rPr lang="ru-RU" sz="1600" b="1" dirty="0">
                <a:latin typeface="Menlo Bold"/>
                <a:ea typeface="Times New Roman" pitchFamily="18" charset="0"/>
                <a:cs typeface="Times New Roman" pitchFamily="18" charset="0"/>
              </a:rPr>
              <a:t>☐</a:t>
            </a:r>
            <a:r>
              <a:rPr lang="ru-RU" b="1" dirty="0">
                <a:latin typeface="Arial" pitchFamily="34" charset="0"/>
                <a:ea typeface="Calibri" pitchFamily="34" charset="0"/>
                <a:cs typeface="Arial" pitchFamily="34" charset="0"/>
              </a:rPr>
              <a:t>         3.  </a:t>
            </a:r>
            <a:r>
              <a:rPr lang="ru-RU" sz="1600" b="1" dirty="0">
                <a:latin typeface="Menlo Bold"/>
                <a:ea typeface="Times New Roman" pitchFamily="18" charset="0"/>
                <a:cs typeface="Times New Roman" pitchFamily="18" charset="0"/>
              </a:rPr>
              <a:t>☐</a:t>
            </a:r>
            <a:r>
              <a:rPr lang="ru-RU" b="1" dirty="0">
                <a:latin typeface="Arial" pitchFamily="34" charset="0"/>
                <a:ea typeface="Calibri" pitchFamily="34" charset="0"/>
                <a:cs typeface="Arial" pitchFamily="34" charset="0"/>
              </a:rPr>
              <a:t>         4.  </a:t>
            </a:r>
            <a:r>
              <a:rPr lang="ru-RU" sz="1600" b="1" dirty="0">
                <a:latin typeface="Menlo Bold"/>
                <a:ea typeface="Times New Roman" pitchFamily="18" charset="0"/>
                <a:cs typeface="Times New Roman" pitchFamily="18" charset="0"/>
              </a:rPr>
              <a:t>☐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id="{EDE4EA64-5A5B-4615-9E7D-BFCFB1F21DDF}"/>
              </a:ext>
            </a:extLst>
          </p:cNvPr>
          <p:cNvSpPr/>
          <p:nvPr/>
        </p:nvSpPr>
        <p:spPr>
          <a:xfrm>
            <a:off x="3036636" y="5905893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b="1" dirty="0">
                <a:solidFill>
                  <a:srgbClr val="FF0000"/>
                </a:solidFill>
                <a:latin typeface="Wingdings 2" panose="05020102010507070707" pitchFamily="18" charset="2"/>
              </a:rPr>
              <a:t>P</a:t>
            </a:r>
            <a:endParaRPr lang="ru-RU" b="1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id="{8E55F23C-955B-41CB-80E1-EBBE566D2C31}"/>
              </a:ext>
            </a:extLst>
          </p:cNvPr>
          <p:cNvSpPr/>
          <p:nvPr/>
        </p:nvSpPr>
        <p:spPr>
          <a:xfrm>
            <a:off x="3947434" y="5878753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b="1" dirty="0">
                <a:solidFill>
                  <a:srgbClr val="FF0000"/>
                </a:solidFill>
                <a:latin typeface="Wingdings 2" panose="05020102010507070707" pitchFamily="18" charset="2"/>
              </a:rPr>
              <a:t>P</a:t>
            </a:r>
            <a:endParaRPr lang="ru-RU" b="1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id="{48C046AE-ACD2-4B5A-AB81-7E6DA4BA0146}"/>
              </a:ext>
            </a:extLst>
          </p:cNvPr>
          <p:cNvSpPr/>
          <p:nvPr/>
        </p:nvSpPr>
        <p:spPr>
          <a:xfrm>
            <a:off x="4999691" y="5906934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b="1" dirty="0">
                <a:solidFill>
                  <a:srgbClr val="FF0000"/>
                </a:solidFill>
                <a:latin typeface="Wingdings 2" panose="05020102010507070707" pitchFamily="18" charset="2"/>
              </a:rPr>
              <a:t>P</a:t>
            </a:r>
            <a:endParaRPr lang="ru-RU" b="1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id="{69FCA52A-791D-4BFC-9715-53B1B0269DB3}"/>
              </a:ext>
            </a:extLst>
          </p:cNvPr>
          <p:cNvSpPr/>
          <p:nvPr/>
        </p:nvSpPr>
        <p:spPr>
          <a:xfrm>
            <a:off x="6085825" y="5891824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b="1" dirty="0">
                <a:solidFill>
                  <a:srgbClr val="FF0000"/>
                </a:solidFill>
                <a:latin typeface="Wingdings 2" panose="05020102010507070707" pitchFamily="18" charset="2"/>
              </a:rPr>
              <a:t>P</a:t>
            </a:r>
            <a:endParaRPr lang="ru-RU" b="1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08E04CE-52B9-4B2F-A0DD-EADB2364A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721" y="1772233"/>
            <a:ext cx="2329452" cy="2037148"/>
          </a:xfrm>
          <a:prstGeom prst="rect">
            <a:avLst/>
          </a:prstGeom>
        </p:spPr>
      </p:pic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6F118E2E-1F70-4B87-9803-0C3E3658D68C}"/>
              </a:ext>
            </a:extLst>
          </p:cNvPr>
          <p:cNvGrpSpPr/>
          <p:nvPr/>
        </p:nvGrpSpPr>
        <p:grpSpPr>
          <a:xfrm>
            <a:off x="-660" y="6609313"/>
            <a:ext cx="9157425" cy="260495"/>
            <a:chOff x="-390684" y="3371923"/>
            <a:chExt cx="9153907" cy="285752"/>
          </a:xfrm>
        </p:grpSpPr>
        <p:sp>
          <p:nvSpPr>
            <p:cNvPr id="41" name="Прямокутник 40">
              <a:extLst>
                <a:ext uri="{FF2B5EF4-FFF2-40B4-BE49-F238E27FC236}">
                  <a16:creationId xmlns:a16="http://schemas.microsoft.com/office/drawing/2014/main" id="{79492FE1-F3E8-41E0-95C3-CB9C811FDF66}"/>
                </a:ext>
              </a:extLst>
            </p:cNvPr>
            <p:cNvSpPr/>
            <p:nvPr/>
          </p:nvSpPr>
          <p:spPr>
            <a:xfrm>
              <a:off x="-390684" y="3371924"/>
              <a:ext cx="9144000" cy="28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2" name="Групувати 41">
              <a:extLst>
                <a:ext uri="{FF2B5EF4-FFF2-40B4-BE49-F238E27FC236}">
                  <a16:creationId xmlns:a16="http://schemas.microsoft.com/office/drawing/2014/main" id="{FA7E257C-38EC-414D-AF20-11D308F214DF}"/>
                </a:ext>
              </a:extLst>
            </p:cNvPr>
            <p:cNvGrpSpPr/>
            <p:nvPr/>
          </p:nvGrpSpPr>
          <p:grpSpPr>
            <a:xfrm>
              <a:off x="-380777" y="3371923"/>
              <a:ext cx="9144000" cy="285752"/>
              <a:chOff x="-1" y="-2"/>
              <a:chExt cx="12192000" cy="381003"/>
            </a:xfrm>
          </p:grpSpPr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B5774D9C-4F6E-44EF-A0FD-BE4F184A99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0" r="1"/>
              <a:stretch/>
            </p:blipFill>
            <p:spPr>
              <a:xfrm>
                <a:off x="-1" y="0"/>
                <a:ext cx="3148587" cy="381001"/>
              </a:xfrm>
              <a:prstGeom prst="rect">
                <a:avLst/>
              </a:prstGeom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F48A2A49-8418-4B70-97BC-D8E216D6B2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3612" y="-1"/>
                <a:ext cx="3401575" cy="381001"/>
              </a:xfrm>
              <a:prstGeom prst="rect">
                <a:avLst/>
              </a:prstGeom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9E041EF2-31CD-4C3D-976B-F64F11614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212" y="-1"/>
                <a:ext cx="3434338" cy="381001"/>
              </a:xfrm>
              <a:prstGeom prst="rect">
                <a:avLst/>
              </a:prstGeom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725C83E-7D49-4A88-BE26-25265761F0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802"/>
              <a:stretch/>
            </p:blipFill>
            <p:spPr>
              <a:xfrm>
                <a:off x="9600050" y="-2"/>
                <a:ext cx="2591949" cy="381001"/>
              </a:xfrm>
              <a:prstGeom prst="rect">
                <a:avLst/>
              </a:prstGeom>
            </p:spPr>
          </p:pic>
        </p:grpSp>
      </p:grpSp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77728AEB-44D5-400D-8959-0E11FD42D878}"/>
              </a:ext>
            </a:extLst>
          </p:cNvPr>
          <p:cNvSpPr/>
          <p:nvPr/>
        </p:nvSpPr>
        <p:spPr>
          <a:xfrm>
            <a:off x="-26251" y="-11373"/>
            <a:ext cx="9183015" cy="762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9BDB1DDB-B2EE-46E5-B2CD-AE089C9D58E0}"/>
              </a:ext>
            </a:extLst>
          </p:cNvPr>
          <p:cNvSpPr txBox="1">
            <a:spLocks/>
          </p:cNvSpPr>
          <p:nvPr/>
        </p:nvSpPr>
        <p:spPr>
          <a:xfrm>
            <a:off x="1735878" y="852058"/>
            <a:ext cx="5898042" cy="754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n-ea"/>
                <a:cs typeface="Aharoni" panose="02010803020104030203" pitchFamily="2" charset="-79"/>
              </a:rPr>
              <a:t>Які знаки можуть попереджати нас </a:t>
            </a:r>
            <a:br>
              <a:rPr lang="uk-UA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n-ea"/>
                <a:cs typeface="Aharoni" panose="02010803020104030203" pitchFamily="2" charset="-79"/>
              </a:rPr>
            </a:br>
            <a:r>
              <a:rPr lang="uk-UA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+mn-ea"/>
                <a:cs typeface="Aharoni" panose="02010803020104030203" pitchFamily="2" charset="-79"/>
              </a:rPr>
              <a:t>щодо мінної небезпеки?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C22EBF7-1DD6-481B-ABA3-AE7C02E5E1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2" y="69925"/>
            <a:ext cx="2181312" cy="59947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4962717-0201-4042-8A0D-F59B7EFC3D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11" y="138056"/>
            <a:ext cx="1960434" cy="50542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D117871-C6E5-4661-AB25-DDDEA1B39B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12" b="89868" l="6502" r="89990">
                        <a14:foregroundMark x1="7534" y1="12996" x2="7534" y2="12996"/>
                        <a14:foregroundMark x1="6502" y1="15639" x2="6502" y2="15639"/>
                        <a14:foregroundMark x1="21465" y1="53744" x2="21465" y2="53744"/>
                        <a14:foregroundMark x1="26935" y1="71806" x2="26935" y2="71806"/>
                        <a14:foregroundMark x1="31373" y1="40088" x2="31373" y2="40088"/>
                        <a14:foregroundMark x1="29102" y1="14097" x2="29102" y2="14097"/>
                        <a14:foregroundMark x1="38596" y1="18282" x2="38596" y2="18282"/>
                        <a14:foregroundMark x1="37564" y1="50661" x2="37564" y2="50661"/>
                        <a14:foregroundMark x1="44788" y1="35683" x2="44788" y2="35683"/>
                        <a14:foregroundMark x1="48091" y1="32159" x2="48091" y2="32159"/>
                        <a14:foregroundMark x1="53251" y1="33040" x2="53251" y2="33040"/>
                        <a14:foregroundMark x1="51806" y1="40088" x2="51806" y2="40088"/>
                        <a14:foregroundMark x1="55521" y1="24670" x2="55521" y2="24670"/>
                        <a14:foregroundMark x1="52735" y1="78855" x2="52735" y2="78855"/>
                        <a14:foregroundMark x1="76471" y1="71366" x2="76471" y2="71366"/>
                        <a14:foregroundMark x1="79154" y1="49559" x2="79154" y2="49559"/>
                        <a14:foregroundMark x1="69453" y1="40529" x2="69453" y2="40529"/>
                        <a14:foregroundMark x1="62023" y1="51101" x2="62023" y2="51101"/>
                        <a14:foregroundMark x1="75645" y1="32599" x2="75645" y2="3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77" y="126121"/>
            <a:ext cx="1129704" cy="5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3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-8958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04" y="436729"/>
            <a:ext cx="6876574" cy="642127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96"/>
          <a:stretch/>
        </p:blipFill>
        <p:spPr>
          <a:xfrm>
            <a:off x="256099" y="3349795"/>
            <a:ext cx="1812391" cy="1150413"/>
          </a:xfrm>
          <a:prstGeom prst="rect">
            <a:avLst/>
          </a:prstGeom>
        </p:spPr>
      </p:pic>
      <p:sp>
        <p:nvSpPr>
          <p:cNvPr id="21" name="Прямокутник 20"/>
          <p:cNvSpPr/>
          <p:nvPr/>
        </p:nvSpPr>
        <p:spPr>
          <a:xfrm>
            <a:off x="468033" y="1027901"/>
            <a:ext cx="138852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ОФІЦІЙНІ</a:t>
            </a:r>
            <a:endParaRPr lang="uk-UA" sz="2100" dirty="0"/>
          </a:p>
        </p:txBody>
      </p:sp>
      <p:sp>
        <p:nvSpPr>
          <p:cNvPr id="25" name="Прямокутник 24"/>
          <p:cNvSpPr/>
          <p:nvPr/>
        </p:nvSpPr>
        <p:spPr>
          <a:xfrm>
            <a:off x="5595456" y="1444490"/>
            <a:ext cx="172835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НЕОФІЦІЙНІ</a:t>
            </a:r>
            <a:endParaRPr lang="uk-UA" sz="2100" dirty="0"/>
          </a:p>
        </p:txBody>
      </p:sp>
      <p:pic>
        <p:nvPicPr>
          <p:cNvPr id="12" name="Изображение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2"/>
          <a:stretch>
            <a:fillRect/>
          </a:stretch>
        </p:blipFill>
        <p:spPr bwMode="auto">
          <a:xfrm>
            <a:off x="2804046" y="1524329"/>
            <a:ext cx="1297208" cy="134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2" y="1524699"/>
            <a:ext cx="1690820" cy="16322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860" y="4208472"/>
            <a:ext cx="2885291" cy="239832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E3A2B67-9410-4667-AE57-BC8121D09E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2" b="8864"/>
          <a:stretch/>
        </p:blipFill>
        <p:spPr>
          <a:xfrm>
            <a:off x="118360" y="4946525"/>
            <a:ext cx="2065884" cy="154004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A77C683-3350-4947-99E1-54FFAF40734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38" y="2911713"/>
            <a:ext cx="1962555" cy="121151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D238FDB-9C4A-42F6-9BB1-4CFA040150F5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046" y="2937937"/>
            <a:ext cx="1886333" cy="121202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066ED2-A604-46E1-BCCF-6E4AF59F37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63" y="4208471"/>
            <a:ext cx="3380837" cy="2395125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41478980-20DF-4154-820E-69582D0B7817}"/>
              </a:ext>
            </a:extLst>
          </p:cNvPr>
          <p:cNvGrpSpPr/>
          <p:nvPr/>
        </p:nvGrpSpPr>
        <p:grpSpPr>
          <a:xfrm>
            <a:off x="953" y="6603596"/>
            <a:ext cx="9157425" cy="260495"/>
            <a:chOff x="-390684" y="3371923"/>
            <a:chExt cx="9153907" cy="285752"/>
          </a:xfrm>
        </p:grpSpPr>
        <p:sp>
          <p:nvSpPr>
            <p:cNvPr id="38" name="Прямокутник 37">
              <a:extLst>
                <a:ext uri="{FF2B5EF4-FFF2-40B4-BE49-F238E27FC236}">
                  <a16:creationId xmlns:a16="http://schemas.microsoft.com/office/drawing/2014/main" id="{206FCF9B-1C91-4E1D-8C8A-69EE0BB0AC2A}"/>
                </a:ext>
              </a:extLst>
            </p:cNvPr>
            <p:cNvSpPr/>
            <p:nvPr/>
          </p:nvSpPr>
          <p:spPr>
            <a:xfrm>
              <a:off x="-390684" y="3371924"/>
              <a:ext cx="9144000" cy="28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39" name="Групувати 38">
              <a:extLst>
                <a:ext uri="{FF2B5EF4-FFF2-40B4-BE49-F238E27FC236}">
                  <a16:creationId xmlns:a16="http://schemas.microsoft.com/office/drawing/2014/main" id="{44254AE1-C631-40E5-8F23-A1BB84731510}"/>
                </a:ext>
              </a:extLst>
            </p:cNvPr>
            <p:cNvGrpSpPr/>
            <p:nvPr/>
          </p:nvGrpSpPr>
          <p:grpSpPr>
            <a:xfrm>
              <a:off x="-380777" y="3371923"/>
              <a:ext cx="9144000" cy="285752"/>
              <a:chOff x="-1" y="-2"/>
              <a:chExt cx="12192000" cy="381003"/>
            </a:xfrm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AD566C4C-34FC-4794-931A-393095A4AC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0" r="1"/>
              <a:stretch/>
            </p:blipFill>
            <p:spPr>
              <a:xfrm>
                <a:off x="-1" y="0"/>
                <a:ext cx="3148587" cy="381001"/>
              </a:xfrm>
              <a:prstGeom prst="rect">
                <a:avLst/>
              </a:prstGeom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ABDFA332-1B73-44D5-A5D4-1DC24A638C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3612" y="-1"/>
                <a:ext cx="3401575" cy="381001"/>
              </a:xfrm>
              <a:prstGeom prst="rect">
                <a:avLst/>
              </a:prstGeom>
            </p:spPr>
          </p:pic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FDD24B1C-9542-48D5-925F-C3825EBBD9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212" y="-1"/>
                <a:ext cx="3434338" cy="381001"/>
              </a:xfrm>
              <a:prstGeom prst="rect">
                <a:avLst/>
              </a:prstGeom>
            </p:spPr>
          </p:pic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2BA473B8-3CC8-4878-9B64-7F1CEBDE4A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802"/>
              <a:stretch/>
            </p:blipFill>
            <p:spPr>
              <a:xfrm>
                <a:off x="9600050" y="-2"/>
                <a:ext cx="2591949" cy="381001"/>
              </a:xfrm>
              <a:prstGeom prst="rect">
                <a:avLst/>
              </a:prstGeom>
            </p:spPr>
          </p:pic>
        </p:grpSp>
      </p:grp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A2C29438-6700-4685-8CD7-DA852DDDF922}"/>
              </a:ext>
            </a:extLst>
          </p:cNvPr>
          <p:cNvSpPr/>
          <p:nvPr/>
        </p:nvSpPr>
        <p:spPr>
          <a:xfrm>
            <a:off x="-26251" y="-11373"/>
            <a:ext cx="9183015" cy="762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кутник 17"/>
          <p:cNvSpPr/>
          <p:nvPr/>
        </p:nvSpPr>
        <p:spPr>
          <a:xfrm>
            <a:off x="2115502" y="836029"/>
            <a:ext cx="5157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haroni" panose="02010803020104030203" pitchFamily="2" charset="-79"/>
              </a:rPr>
              <a:t>ПОПЕРЕДЖУВАЛЬНІ ЗНАКИ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cs typeface="Aharoni" panose="02010803020104030203" pitchFamily="2" charset="-79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9967189-4502-4DB1-9FA0-3D48527321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2" y="69925"/>
            <a:ext cx="2181312" cy="59947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CE2E81F-C94A-4271-938E-0FC3892454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11" y="138056"/>
            <a:ext cx="1960434" cy="50542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F447A82-A3A1-4396-BE60-133AECDB8F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12" b="89868" l="6502" r="89990">
                        <a14:foregroundMark x1="7534" y1="12996" x2="7534" y2="12996"/>
                        <a14:foregroundMark x1="6502" y1="15639" x2="6502" y2="15639"/>
                        <a14:foregroundMark x1="21465" y1="53744" x2="21465" y2="53744"/>
                        <a14:foregroundMark x1="26935" y1="71806" x2="26935" y2="71806"/>
                        <a14:foregroundMark x1="31373" y1="40088" x2="31373" y2="40088"/>
                        <a14:foregroundMark x1="29102" y1="14097" x2="29102" y2="14097"/>
                        <a14:foregroundMark x1="38596" y1="18282" x2="38596" y2="18282"/>
                        <a14:foregroundMark x1="37564" y1="50661" x2="37564" y2="50661"/>
                        <a14:foregroundMark x1="44788" y1="35683" x2="44788" y2="35683"/>
                        <a14:foregroundMark x1="48091" y1="32159" x2="48091" y2="32159"/>
                        <a14:foregroundMark x1="53251" y1="33040" x2="53251" y2="33040"/>
                        <a14:foregroundMark x1="51806" y1="40088" x2="51806" y2="40088"/>
                        <a14:foregroundMark x1="55521" y1="24670" x2="55521" y2="24670"/>
                        <a14:foregroundMark x1="52735" y1="78855" x2="52735" y2="78855"/>
                        <a14:foregroundMark x1="76471" y1="71366" x2="76471" y2="71366"/>
                        <a14:foregroundMark x1="79154" y1="49559" x2="79154" y2="49559"/>
                        <a14:foregroundMark x1="69453" y1="40529" x2="69453" y2="40529"/>
                        <a14:foregroundMark x1="62023" y1="51101" x2="62023" y2="51101"/>
                        <a14:foregroundMark x1="75645" y1="32599" x2="75645" y2="3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77" y="126121"/>
            <a:ext cx="1129704" cy="5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35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1" y="2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id="{92938F74-3C15-454E-BFEF-B0EB054D3F47}"/>
              </a:ext>
            </a:extLst>
          </p:cNvPr>
          <p:cNvSpPr/>
          <p:nvPr/>
        </p:nvSpPr>
        <p:spPr>
          <a:xfrm>
            <a:off x="2721444" y="1785465"/>
            <a:ext cx="622734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b="1" dirty="0">
                <a:solidFill>
                  <a:srgbClr val="C000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Правило 1: </a:t>
            </a:r>
            <a:r>
              <a:rPr lang="ru-RU" sz="20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Зупинись</a:t>
            </a:r>
            <a:r>
              <a:rPr lang="ru-RU" sz="20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/ </a:t>
            </a:r>
            <a:r>
              <a:rPr lang="uk-UA" sz="20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Заспокойся</a:t>
            </a:r>
            <a:endParaRPr lang="en-GB" sz="2000" b="1" dirty="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2000" b="1" dirty="0">
                <a:solidFill>
                  <a:srgbClr val="C000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Правило 2: </a:t>
            </a:r>
            <a:r>
              <a:rPr lang="ru-RU" sz="20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Не </a:t>
            </a:r>
            <a:r>
              <a:rPr lang="ru-RU" sz="20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рухайся</a:t>
            </a:r>
            <a:r>
              <a:rPr lang="en-US" sz="20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–</a:t>
            </a:r>
            <a:r>
              <a:rPr lang="ru-RU" sz="20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перевір</a:t>
            </a:r>
            <a:r>
              <a:rPr lang="ru-RU" sz="20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чи</a:t>
            </a:r>
            <a:r>
              <a:rPr lang="ru-RU" sz="20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є </a:t>
            </a:r>
            <a:r>
              <a:rPr lang="ru-RU" sz="20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поруч</a:t>
            </a:r>
            <a:r>
              <a:rPr lang="ru-RU" sz="20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ще</a:t>
            </a:r>
            <a:r>
              <a:rPr lang="ru-RU" sz="20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якісь</a:t>
            </a:r>
            <a:r>
              <a:rPr lang="ru-RU" sz="20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підозрілі</a:t>
            </a:r>
            <a:r>
              <a:rPr lang="ru-RU" sz="20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предмети</a:t>
            </a:r>
            <a:endParaRPr lang="en-GB" sz="2000" b="1" dirty="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uk-UA" sz="2000" b="1" dirty="0">
                <a:solidFill>
                  <a:srgbClr val="C000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Правило 3:  </a:t>
            </a:r>
            <a:r>
              <a:rPr lang="uk-UA" sz="20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Обережно відійди</a:t>
            </a:r>
            <a:r>
              <a:rPr lang="en-US" sz="20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подалі від небезпеки, по можливості рухаючись тим шляхом, яким прийшов</a:t>
            </a:r>
            <a:endParaRPr lang="ru-RU" sz="2000" b="1" dirty="0">
              <a:solidFill>
                <a:srgbClr val="C0000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ktangel 18">
            <a:extLst>
              <a:ext uri="{FF2B5EF4-FFF2-40B4-BE49-F238E27FC236}">
                <a16:creationId xmlns:a16="http://schemas.microsoft.com/office/drawing/2014/main" id="{3369577B-370B-4EB4-9EC5-41CA044A5618}"/>
              </a:ext>
            </a:extLst>
          </p:cNvPr>
          <p:cNvSpPr/>
          <p:nvPr/>
        </p:nvSpPr>
        <p:spPr>
          <a:xfrm>
            <a:off x="-705" y="790876"/>
            <a:ext cx="2589688" cy="588664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0" name="Рисунок 23">
            <a:extLst>
              <a:ext uri="{FF2B5EF4-FFF2-40B4-BE49-F238E27FC236}">
                <a16:creationId xmlns:a16="http://schemas.microsoft.com/office/drawing/2014/main" id="{03BA92BA-A78C-42F8-8F0F-5CB9209261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" y="3983457"/>
            <a:ext cx="698844" cy="698844"/>
          </a:xfrm>
          <a:prstGeom prst="rect">
            <a:avLst/>
          </a:prstGeom>
        </p:spPr>
      </p:pic>
      <p:pic>
        <p:nvPicPr>
          <p:cNvPr id="31" name="Рисунок 25">
            <a:extLst>
              <a:ext uri="{FF2B5EF4-FFF2-40B4-BE49-F238E27FC236}">
                <a16:creationId xmlns:a16="http://schemas.microsoft.com/office/drawing/2014/main" id="{498C7F77-6D48-44B1-89FC-9B7AF2122A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52" y="4427165"/>
            <a:ext cx="572030" cy="699868"/>
          </a:xfrm>
          <a:prstGeom prst="rect">
            <a:avLst/>
          </a:prstGeom>
        </p:spPr>
      </p:pic>
      <p:sp>
        <p:nvSpPr>
          <p:cNvPr id="32" name="Прямокутник 18">
            <a:extLst>
              <a:ext uri="{FF2B5EF4-FFF2-40B4-BE49-F238E27FC236}">
                <a16:creationId xmlns:a16="http://schemas.microsoft.com/office/drawing/2014/main" id="{91220CE5-31D5-4152-AC27-494B3401ECB9}"/>
              </a:ext>
            </a:extLst>
          </p:cNvPr>
          <p:cNvSpPr/>
          <p:nvPr/>
        </p:nvSpPr>
        <p:spPr>
          <a:xfrm>
            <a:off x="2553887" y="808721"/>
            <a:ext cx="65854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Corbel" panose="020B0503020204020204" pitchFamily="34" charset="0"/>
              </a:rPr>
              <a:t>МОДЕЛЬ БЕЗПЕЧНОЇ ПОВЕДІНКИ</a:t>
            </a:r>
            <a:endParaRPr lang="en-GB" sz="2800" b="1" dirty="0">
              <a:solidFill>
                <a:srgbClr val="FF0000"/>
              </a:solidFill>
              <a:latin typeface="Corbel" panose="020B0503020204020204" pitchFamily="34" charset="0"/>
            </a:endParaRPr>
          </a:p>
          <a:p>
            <a:pPr algn="ctr"/>
            <a:r>
              <a:rPr lang="uk-UA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Якщо знайшов Підозрілий предмет</a:t>
            </a:r>
          </a:p>
        </p:txBody>
      </p:sp>
      <p:pic>
        <p:nvPicPr>
          <p:cNvPr id="33" name="Рисунок 1">
            <a:extLst>
              <a:ext uri="{FF2B5EF4-FFF2-40B4-BE49-F238E27FC236}">
                <a16:creationId xmlns:a16="http://schemas.microsoft.com/office/drawing/2014/main" id="{D16ACF5B-D3CD-4643-BAEA-C02AA1A0EA1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" b="100000" l="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876" y="4137513"/>
            <a:ext cx="776553" cy="777409"/>
          </a:xfrm>
          <a:prstGeom prst="rect">
            <a:avLst/>
          </a:prstGeom>
        </p:spPr>
      </p:pic>
      <p:pic>
        <p:nvPicPr>
          <p:cNvPr id="34" name="Picture 15">
            <a:extLst>
              <a:ext uri="{FF2B5EF4-FFF2-40B4-BE49-F238E27FC236}">
                <a16:creationId xmlns:a16="http://schemas.microsoft.com/office/drawing/2014/main" id="{6D46C275-D651-4643-B0CE-9995C3E692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62" t="45994" r="67895" b="29266"/>
          <a:stretch/>
        </p:blipFill>
        <p:spPr>
          <a:xfrm>
            <a:off x="14535" y="1616546"/>
            <a:ext cx="2589688" cy="1543100"/>
          </a:xfrm>
          <a:prstGeom prst="rect">
            <a:avLst/>
          </a:prstGeom>
        </p:spPr>
      </p:pic>
      <p:pic>
        <p:nvPicPr>
          <p:cNvPr id="35" name="Picture 16">
            <a:extLst>
              <a:ext uri="{FF2B5EF4-FFF2-40B4-BE49-F238E27FC236}">
                <a16:creationId xmlns:a16="http://schemas.microsoft.com/office/drawing/2014/main" id="{A5D2049D-F38E-45A1-8F04-B4B34A1D33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690" t="42495" r="50701" b="35841"/>
          <a:stretch/>
        </p:blipFill>
        <p:spPr>
          <a:xfrm>
            <a:off x="14535" y="770929"/>
            <a:ext cx="2589688" cy="861659"/>
          </a:xfrm>
          <a:prstGeom prst="rect">
            <a:avLst/>
          </a:prstGeom>
        </p:spPr>
      </p:pic>
      <p:pic>
        <p:nvPicPr>
          <p:cNvPr id="36" name="Picture 17">
            <a:extLst>
              <a:ext uri="{FF2B5EF4-FFF2-40B4-BE49-F238E27FC236}">
                <a16:creationId xmlns:a16="http://schemas.microsoft.com/office/drawing/2014/main" id="{1C649F05-7346-48F2-A409-F948C5C1BE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246" t="60376" r="50029" b="21517"/>
          <a:stretch/>
        </p:blipFill>
        <p:spPr>
          <a:xfrm>
            <a:off x="7574" y="3163382"/>
            <a:ext cx="2610360" cy="723620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8ED6A8CD-55CC-4A96-8AF5-79FDF4287D08}"/>
              </a:ext>
            </a:extLst>
          </p:cNvPr>
          <p:cNvGrpSpPr/>
          <p:nvPr/>
        </p:nvGrpSpPr>
        <p:grpSpPr>
          <a:xfrm>
            <a:off x="-13425" y="6620144"/>
            <a:ext cx="9157425" cy="260495"/>
            <a:chOff x="-390684" y="3371923"/>
            <a:chExt cx="9153907" cy="285752"/>
          </a:xfrm>
        </p:grpSpPr>
        <p:sp>
          <p:nvSpPr>
            <p:cNvPr id="38" name="Прямокутник 37">
              <a:extLst>
                <a:ext uri="{FF2B5EF4-FFF2-40B4-BE49-F238E27FC236}">
                  <a16:creationId xmlns:a16="http://schemas.microsoft.com/office/drawing/2014/main" id="{2B4EBA29-BE36-4FF9-B1DF-306C83BADA19}"/>
                </a:ext>
              </a:extLst>
            </p:cNvPr>
            <p:cNvSpPr/>
            <p:nvPr/>
          </p:nvSpPr>
          <p:spPr>
            <a:xfrm>
              <a:off x="-390684" y="3371924"/>
              <a:ext cx="9144000" cy="28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39" name="Групувати 38">
              <a:extLst>
                <a:ext uri="{FF2B5EF4-FFF2-40B4-BE49-F238E27FC236}">
                  <a16:creationId xmlns:a16="http://schemas.microsoft.com/office/drawing/2014/main" id="{860747B5-9831-4CA6-BF65-A297AE2D2787}"/>
                </a:ext>
              </a:extLst>
            </p:cNvPr>
            <p:cNvGrpSpPr/>
            <p:nvPr/>
          </p:nvGrpSpPr>
          <p:grpSpPr>
            <a:xfrm>
              <a:off x="-380777" y="3371923"/>
              <a:ext cx="9144000" cy="285752"/>
              <a:chOff x="-1" y="-2"/>
              <a:chExt cx="12192000" cy="381003"/>
            </a:xfrm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A6883D4F-6CC0-44FA-B986-52F38FFF94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0" r="1"/>
              <a:stretch/>
            </p:blipFill>
            <p:spPr>
              <a:xfrm>
                <a:off x="-1" y="0"/>
                <a:ext cx="3148587" cy="381001"/>
              </a:xfrm>
              <a:prstGeom prst="rect">
                <a:avLst/>
              </a:prstGeom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F667379C-4B4E-4A85-A1C3-F75F1A14B7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3612" y="-1"/>
                <a:ext cx="3401575" cy="381001"/>
              </a:xfrm>
              <a:prstGeom prst="rect">
                <a:avLst/>
              </a:prstGeom>
            </p:spPr>
          </p:pic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007D08DA-BB45-42A9-8B99-74A5AA64FD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212" y="-1"/>
                <a:ext cx="3434338" cy="381001"/>
              </a:xfrm>
              <a:prstGeom prst="rect">
                <a:avLst/>
              </a:prstGeom>
            </p:spPr>
          </p:pic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5ABFA127-E051-46F4-A6DC-5A7516481C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802"/>
              <a:stretch/>
            </p:blipFill>
            <p:spPr>
              <a:xfrm>
                <a:off x="9600050" y="-2"/>
                <a:ext cx="2591949" cy="381001"/>
              </a:xfrm>
              <a:prstGeom prst="rect">
                <a:avLst/>
              </a:prstGeom>
            </p:spPr>
          </p:pic>
        </p:grpSp>
      </p:grpSp>
      <p:sp>
        <p:nvSpPr>
          <p:cNvPr id="47" name="Прямокутник 46">
            <a:extLst>
              <a:ext uri="{FF2B5EF4-FFF2-40B4-BE49-F238E27FC236}">
                <a16:creationId xmlns:a16="http://schemas.microsoft.com/office/drawing/2014/main" id="{AF9BDBB3-BCE4-4946-A4CF-AE4331AAA815}"/>
              </a:ext>
            </a:extLst>
          </p:cNvPr>
          <p:cNvSpPr/>
          <p:nvPr/>
        </p:nvSpPr>
        <p:spPr>
          <a:xfrm>
            <a:off x="-26250" y="-11373"/>
            <a:ext cx="9147514" cy="762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кутник 18">
            <a:extLst>
              <a:ext uri="{FF2B5EF4-FFF2-40B4-BE49-F238E27FC236}">
                <a16:creationId xmlns:a16="http://schemas.microsoft.com/office/drawing/2014/main" id="{0C44458D-3477-4A91-9E0E-CC9296C79D80}"/>
              </a:ext>
            </a:extLst>
          </p:cNvPr>
          <p:cNvSpPr/>
          <p:nvPr/>
        </p:nvSpPr>
        <p:spPr>
          <a:xfrm>
            <a:off x="2575787" y="5165606"/>
            <a:ext cx="65854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Якщо є підозра, що опинився на замінованій території, безпечніше покликати на допомогу – </a:t>
            </a:r>
            <a:r>
              <a:rPr lang="uk-UA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тел</a:t>
            </a:r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. </a:t>
            </a:r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101</a:t>
            </a:r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, не рухатись та не робити самостійних спроб вибратись з мінного поля.</a:t>
            </a:r>
          </a:p>
        </p:txBody>
      </p:sp>
      <p:cxnSp>
        <p:nvCxnSpPr>
          <p:cNvPr id="3" name="Пряма сполучна лінія 2">
            <a:extLst>
              <a:ext uri="{FF2B5EF4-FFF2-40B4-BE49-F238E27FC236}">
                <a16:creationId xmlns:a16="http://schemas.microsoft.com/office/drawing/2014/main" id="{61C7D20C-EAC8-4BEB-9196-B3436A60DD34}"/>
              </a:ext>
            </a:extLst>
          </p:cNvPr>
          <p:cNvCxnSpPr/>
          <p:nvPr/>
        </p:nvCxnSpPr>
        <p:spPr>
          <a:xfrm>
            <a:off x="2575787" y="5002691"/>
            <a:ext cx="658549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Заміновані зони на Донбасі внесуть до єдиного переліку — DSnews.ua">
            <a:extLst>
              <a:ext uri="{FF2B5EF4-FFF2-40B4-BE49-F238E27FC236}">
                <a16:creationId xmlns:a16="http://schemas.microsoft.com/office/drawing/2014/main" id="{B5B12FF8-C5FD-4E79-B49A-AFAC277E6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23" y="5281202"/>
            <a:ext cx="1531312" cy="117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EAC47AB-1E36-45B3-B76E-7356F34D7E3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2" y="69925"/>
            <a:ext cx="2181312" cy="59947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B32A6A4-A30E-4854-9E0A-FC50A067E1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11" y="138056"/>
            <a:ext cx="1960434" cy="50542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494FFB8-500B-454D-9DC7-B266A1C1A7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12" b="89868" l="6502" r="89990">
                        <a14:foregroundMark x1="7534" y1="12996" x2="7534" y2="12996"/>
                        <a14:foregroundMark x1="6502" y1="15639" x2="6502" y2="15639"/>
                        <a14:foregroundMark x1="21465" y1="53744" x2="21465" y2="53744"/>
                        <a14:foregroundMark x1="26935" y1="71806" x2="26935" y2="71806"/>
                        <a14:foregroundMark x1="31373" y1="40088" x2="31373" y2="40088"/>
                        <a14:foregroundMark x1="29102" y1="14097" x2="29102" y2="14097"/>
                        <a14:foregroundMark x1="38596" y1="18282" x2="38596" y2="18282"/>
                        <a14:foregroundMark x1="37564" y1="50661" x2="37564" y2="50661"/>
                        <a14:foregroundMark x1="44788" y1="35683" x2="44788" y2="35683"/>
                        <a14:foregroundMark x1="48091" y1="32159" x2="48091" y2="32159"/>
                        <a14:foregroundMark x1="53251" y1="33040" x2="53251" y2="33040"/>
                        <a14:foregroundMark x1="51806" y1="40088" x2="51806" y2="40088"/>
                        <a14:foregroundMark x1="55521" y1="24670" x2="55521" y2="24670"/>
                        <a14:foregroundMark x1="52735" y1="78855" x2="52735" y2="78855"/>
                        <a14:foregroundMark x1="76471" y1="71366" x2="76471" y2="71366"/>
                        <a14:foregroundMark x1="79154" y1="49559" x2="79154" y2="49559"/>
                        <a14:foregroundMark x1="69453" y1="40529" x2="69453" y2="40529"/>
                        <a14:foregroundMark x1="62023" y1="51101" x2="62023" y2="51101"/>
                        <a14:foregroundMark x1="75645" y1="32599" x2="75645" y2="3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77" y="126121"/>
            <a:ext cx="1129704" cy="529294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8CDF4793-9B73-4FA4-A193-C0AAB11BD95B}"/>
              </a:ext>
            </a:extLst>
          </p:cNvPr>
          <p:cNvSpPr/>
          <p:nvPr/>
        </p:nvSpPr>
        <p:spPr>
          <a:xfrm>
            <a:off x="2704158" y="3878346"/>
            <a:ext cx="62446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C000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Правило 4:</a:t>
            </a:r>
            <a:r>
              <a:rPr lang="ru-RU" sz="2000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uk-UA" sz="2000" b="1" dirty="0">
                <a:solidFill>
                  <a:srgbClr val="FF00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C000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У безпечному місці </a:t>
            </a:r>
            <a:r>
              <a:rPr lang="uk-UA" sz="20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залиш якусь позначку (червону стрічку, хустину тощо) та </a:t>
            </a:r>
            <a:r>
              <a:rPr lang="uk-UA" sz="20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повідомте</a:t>
            </a:r>
            <a:r>
              <a:rPr lang="uk-UA" sz="20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службу порятунку за телефоном </a:t>
            </a:r>
            <a:r>
              <a:rPr lang="uk-UA" sz="2000" b="1" dirty="0">
                <a:solidFill>
                  <a:srgbClr val="C000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10</a:t>
            </a:r>
            <a:r>
              <a:rPr lang="ru-RU" sz="2000" b="1" dirty="0">
                <a:solidFill>
                  <a:srgbClr val="C000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1</a:t>
            </a:r>
            <a:endParaRPr lang="uk-UA" sz="2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41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1" y="2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id="{605288E2-565D-4411-8F43-B372E25E6F22}"/>
              </a:ext>
            </a:extLst>
          </p:cNvPr>
          <p:cNvSpPr/>
          <p:nvPr/>
        </p:nvSpPr>
        <p:spPr>
          <a:xfrm>
            <a:off x="2655416" y="2597959"/>
            <a:ext cx="6465848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spcAft>
                <a:spcPts val="600"/>
              </a:spcAft>
              <a:buFont typeface="+mj-lt"/>
              <a:buAutoNum type="arabicPeriod"/>
            </a:pPr>
            <a:r>
              <a:rPr lang="ru-RU" sz="24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Зупинісь</a:t>
            </a:r>
            <a:r>
              <a:rPr lang="ru-RU" sz="24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та не </a:t>
            </a:r>
            <a:r>
              <a:rPr lang="ru-RU" sz="24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підходь</a:t>
            </a:r>
            <a:r>
              <a:rPr lang="ru-RU" sz="24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до </a:t>
            </a:r>
            <a:r>
              <a:rPr lang="ru-RU" sz="24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постраждалого</a:t>
            </a:r>
            <a:endParaRPr lang="ru-RU" sz="2400" b="1" dirty="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257175" indent="-257175" algn="just">
              <a:spcAft>
                <a:spcPts val="600"/>
              </a:spcAft>
              <a:buFont typeface="+mj-lt"/>
              <a:buAutoNum type="arabicPeriod"/>
            </a:pPr>
            <a:r>
              <a:rPr lang="ru-RU" sz="24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Залишайся</a:t>
            </a:r>
            <a:r>
              <a:rPr lang="ru-RU" sz="24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на </a:t>
            </a:r>
            <a:r>
              <a:rPr lang="ru-RU" sz="24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безпечній</a:t>
            </a:r>
            <a:r>
              <a:rPr lang="ru-RU" sz="24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відстані</a:t>
            </a:r>
            <a:r>
              <a:rPr lang="ru-RU" sz="24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, говори з </a:t>
            </a:r>
            <a:r>
              <a:rPr lang="ru-RU" sz="24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постраждалим</a:t>
            </a:r>
            <a:r>
              <a:rPr lang="ru-RU" sz="24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поклич</a:t>
            </a:r>
            <a:r>
              <a:rPr lang="ru-RU" sz="24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на </a:t>
            </a:r>
            <a:r>
              <a:rPr lang="ru-RU" sz="24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допомогу</a:t>
            </a:r>
            <a:r>
              <a:rPr lang="ru-RU" sz="24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ru-RU" sz="24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	</a:t>
            </a:r>
            <a:r>
              <a:rPr lang="ru-RU" sz="24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Зателефонуй</a:t>
            </a:r>
            <a:r>
              <a:rPr lang="ru-RU" sz="24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:</a:t>
            </a:r>
            <a:endParaRPr lang="en-GB" sz="2400" b="1" dirty="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457200" indent="-1889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00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1</a:t>
            </a:r>
            <a:r>
              <a:rPr lang="ru-RU" sz="2400" b="1" dirty="0">
                <a:solidFill>
                  <a:srgbClr val="C000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01 </a:t>
            </a:r>
            <a:r>
              <a:rPr lang="ru-RU" sz="20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– </a:t>
            </a:r>
            <a:r>
              <a:rPr lang="ru-RU" sz="20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Державна</a:t>
            </a:r>
            <a:r>
              <a:rPr lang="ru-RU" sz="20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Служба з </a:t>
            </a:r>
            <a:r>
              <a:rPr lang="ru-RU" sz="20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Надзвичайних</a:t>
            </a:r>
            <a:r>
              <a:rPr lang="ru-RU" sz="20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Ситуацій</a:t>
            </a:r>
            <a:endParaRPr lang="en-GB" sz="2000" b="1" dirty="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457200" indent="-1889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C000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103</a:t>
            </a:r>
            <a:r>
              <a:rPr lang="ru-RU" sz="20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– </a:t>
            </a:r>
            <a:r>
              <a:rPr lang="ru-RU" sz="20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швидка</a:t>
            </a:r>
            <a:r>
              <a:rPr lang="ru-RU" sz="20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медична</a:t>
            </a:r>
            <a:r>
              <a:rPr lang="ru-RU" sz="20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допомога</a:t>
            </a:r>
            <a:endParaRPr lang="ru-RU" sz="2000" b="1" dirty="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24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3. </a:t>
            </a:r>
            <a:r>
              <a:rPr lang="ru-RU" sz="24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Продовжуй</a:t>
            </a:r>
            <a:r>
              <a:rPr lang="ru-RU" sz="24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розмовляти</a:t>
            </a:r>
            <a:r>
              <a:rPr lang="ru-RU" sz="24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з </a:t>
            </a:r>
            <a:r>
              <a:rPr lang="ru-RU" sz="24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постраждалим</a:t>
            </a:r>
            <a:r>
              <a:rPr lang="ru-RU" sz="24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до </a:t>
            </a:r>
            <a:r>
              <a:rPr lang="ru-RU" sz="24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приїзду</a:t>
            </a:r>
            <a:r>
              <a:rPr lang="ru-RU" sz="24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рятувальників</a:t>
            </a:r>
            <a:r>
              <a:rPr lang="ru-RU" sz="24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з </a:t>
            </a:r>
            <a:r>
              <a:rPr lang="ru-RU" sz="24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безпечної</a:t>
            </a:r>
            <a:r>
              <a:rPr lang="ru-RU" sz="24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відстані</a:t>
            </a:r>
            <a:r>
              <a:rPr lang="ru-RU" sz="2400" b="1" dirty="0">
                <a:solidFill>
                  <a:srgbClr val="00206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" name="Rektangel 18">
            <a:extLst>
              <a:ext uri="{FF2B5EF4-FFF2-40B4-BE49-F238E27FC236}">
                <a16:creationId xmlns:a16="http://schemas.microsoft.com/office/drawing/2014/main" id="{D4C92968-1D7A-499D-AD22-CCCBA0B76C54}"/>
              </a:ext>
            </a:extLst>
          </p:cNvPr>
          <p:cNvSpPr/>
          <p:nvPr/>
        </p:nvSpPr>
        <p:spPr>
          <a:xfrm>
            <a:off x="-31185" y="752317"/>
            <a:ext cx="2589688" cy="584900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1CBFEA79-FE49-4CD4-A284-091559162E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9" y="1037823"/>
            <a:ext cx="2559609" cy="1708539"/>
          </a:xfrm>
          <a:prstGeom prst="rect">
            <a:avLst/>
          </a:prstGeom>
        </p:spPr>
      </p:pic>
      <p:sp>
        <p:nvSpPr>
          <p:cNvPr id="33" name="Прямокутник 18">
            <a:extLst>
              <a:ext uri="{FF2B5EF4-FFF2-40B4-BE49-F238E27FC236}">
                <a16:creationId xmlns:a16="http://schemas.microsoft.com/office/drawing/2014/main" id="{3091CED5-16FC-4466-898A-743C067B6FCB}"/>
              </a:ext>
            </a:extLst>
          </p:cNvPr>
          <p:cNvSpPr/>
          <p:nvPr/>
        </p:nvSpPr>
        <p:spPr>
          <a:xfrm>
            <a:off x="2719084" y="1803718"/>
            <a:ext cx="6585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C00000"/>
                </a:solidFill>
                <a:latin typeface="Corbel" panose="020B0503020204020204" pitchFamily="34" charset="0"/>
              </a:rPr>
              <a:t>Якщо</a:t>
            </a:r>
            <a:r>
              <a:rPr lang="ru-RU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 став </a:t>
            </a:r>
            <a:r>
              <a:rPr lang="ru-RU" sz="2800" b="1" dirty="0" err="1">
                <a:solidFill>
                  <a:srgbClr val="C00000"/>
                </a:solidFill>
                <a:latin typeface="Corbel" panose="020B0503020204020204" pitchFamily="34" charset="0"/>
              </a:rPr>
              <a:t>свідком</a:t>
            </a:r>
            <a:r>
              <a:rPr lang="ru-RU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Corbel" panose="020B0503020204020204" pitchFamily="34" charset="0"/>
              </a:rPr>
              <a:t>підриву</a:t>
            </a:r>
            <a:r>
              <a:rPr lang="ru-RU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 на </a:t>
            </a:r>
            <a:r>
              <a:rPr lang="ru-RU" sz="2800" b="1" dirty="0" err="1">
                <a:solidFill>
                  <a:srgbClr val="C00000"/>
                </a:solidFill>
                <a:latin typeface="Corbel" panose="020B0503020204020204" pitchFamily="34" charset="0"/>
              </a:rPr>
              <a:t>міні</a:t>
            </a:r>
            <a:r>
              <a:rPr lang="ru-RU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:</a:t>
            </a:r>
          </a:p>
        </p:txBody>
      </p:sp>
      <p:pic>
        <p:nvPicPr>
          <p:cNvPr id="34" name="Рисунок 23">
            <a:extLst>
              <a:ext uri="{FF2B5EF4-FFF2-40B4-BE49-F238E27FC236}">
                <a16:creationId xmlns:a16="http://schemas.microsoft.com/office/drawing/2014/main" id="{ED4C03A5-C829-433D-B9BF-5D8B1D929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3475929"/>
            <a:ext cx="698844" cy="698844"/>
          </a:xfrm>
          <a:prstGeom prst="rect">
            <a:avLst/>
          </a:prstGeom>
        </p:spPr>
      </p:pic>
      <p:pic>
        <p:nvPicPr>
          <p:cNvPr id="35" name="Рисунок 25">
            <a:extLst>
              <a:ext uri="{FF2B5EF4-FFF2-40B4-BE49-F238E27FC236}">
                <a16:creationId xmlns:a16="http://schemas.microsoft.com/office/drawing/2014/main" id="{A7AF3BB6-0235-4626-A10A-C23E54727A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199" y="4897640"/>
            <a:ext cx="572030" cy="699868"/>
          </a:xfrm>
          <a:prstGeom prst="rect">
            <a:avLst/>
          </a:prstGeom>
        </p:spPr>
      </p:pic>
      <p:pic>
        <p:nvPicPr>
          <p:cNvPr id="36" name="Рисунок 1">
            <a:extLst>
              <a:ext uri="{FF2B5EF4-FFF2-40B4-BE49-F238E27FC236}">
                <a16:creationId xmlns:a16="http://schemas.microsoft.com/office/drawing/2014/main" id="{F0605166-8470-4979-906F-96D1D26FB19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" b="100000" l="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734" y="4193595"/>
            <a:ext cx="776553" cy="777409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BCD47A06-17B2-41FF-A602-2F7F92ABDBCF}"/>
              </a:ext>
            </a:extLst>
          </p:cNvPr>
          <p:cNvGrpSpPr/>
          <p:nvPr/>
        </p:nvGrpSpPr>
        <p:grpSpPr>
          <a:xfrm>
            <a:off x="-13425" y="6620144"/>
            <a:ext cx="9157425" cy="260495"/>
            <a:chOff x="-390684" y="3371923"/>
            <a:chExt cx="9153907" cy="285752"/>
          </a:xfrm>
        </p:grpSpPr>
        <p:sp>
          <p:nvSpPr>
            <p:cNvPr id="38" name="Прямокутник 37">
              <a:extLst>
                <a:ext uri="{FF2B5EF4-FFF2-40B4-BE49-F238E27FC236}">
                  <a16:creationId xmlns:a16="http://schemas.microsoft.com/office/drawing/2014/main" id="{4561F9CF-EB0D-429B-9F18-2D49DA2752EF}"/>
                </a:ext>
              </a:extLst>
            </p:cNvPr>
            <p:cNvSpPr/>
            <p:nvPr/>
          </p:nvSpPr>
          <p:spPr>
            <a:xfrm>
              <a:off x="-390684" y="3371924"/>
              <a:ext cx="9144000" cy="28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39" name="Групувати 38">
              <a:extLst>
                <a:ext uri="{FF2B5EF4-FFF2-40B4-BE49-F238E27FC236}">
                  <a16:creationId xmlns:a16="http://schemas.microsoft.com/office/drawing/2014/main" id="{B1B25F10-FA20-4471-BB4C-1FFDE61ED6CE}"/>
                </a:ext>
              </a:extLst>
            </p:cNvPr>
            <p:cNvGrpSpPr/>
            <p:nvPr/>
          </p:nvGrpSpPr>
          <p:grpSpPr>
            <a:xfrm>
              <a:off x="-380777" y="3371923"/>
              <a:ext cx="9144000" cy="285752"/>
              <a:chOff x="-1" y="-2"/>
              <a:chExt cx="12192000" cy="381003"/>
            </a:xfrm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2260822A-B2D8-4784-BBD4-F66DE8258F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0" r="1"/>
              <a:stretch/>
            </p:blipFill>
            <p:spPr>
              <a:xfrm>
                <a:off x="-1" y="0"/>
                <a:ext cx="3148587" cy="381001"/>
              </a:xfrm>
              <a:prstGeom prst="rect">
                <a:avLst/>
              </a:prstGeom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7F683704-8393-4850-A747-02D626C8A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3612" y="-1"/>
                <a:ext cx="3401575" cy="381001"/>
              </a:xfrm>
              <a:prstGeom prst="rect">
                <a:avLst/>
              </a:prstGeom>
            </p:spPr>
          </p:pic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05E26B6D-FFB0-413F-81DF-AF51DC153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212" y="-1"/>
                <a:ext cx="3434338" cy="381001"/>
              </a:xfrm>
              <a:prstGeom prst="rect">
                <a:avLst/>
              </a:prstGeom>
            </p:spPr>
          </p:pic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3EE3852C-56B7-4331-9178-7C83021949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802"/>
              <a:stretch/>
            </p:blipFill>
            <p:spPr>
              <a:xfrm>
                <a:off x="9600050" y="-2"/>
                <a:ext cx="2591949" cy="381001"/>
              </a:xfrm>
              <a:prstGeom prst="rect">
                <a:avLst/>
              </a:prstGeom>
            </p:spPr>
          </p:pic>
        </p:grpSp>
      </p:grpSp>
      <p:sp>
        <p:nvSpPr>
          <p:cNvPr id="47" name="Прямокутник 46">
            <a:extLst>
              <a:ext uri="{FF2B5EF4-FFF2-40B4-BE49-F238E27FC236}">
                <a16:creationId xmlns:a16="http://schemas.microsoft.com/office/drawing/2014/main" id="{7399B390-A739-4C3A-8968-3C080CE606C5}"/>
              </a:ext>
            </a:extLst>
          </p:cNvPr>
          <p:cNvSpPr/>
          <p:nvPr/>
        </p:nvSpPr>
        <p:spPr>
          <a:xfrm>
            <a:off x="-26250" y="-11373"/>
            <a:ext cx="9147514" cy="762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69694DDE-64F8-426D-9E81-D2CFCF24C1C2}"/>
              </a:ext>
            </a:extLst>
          </p:cNvPr>
          <p:cNvSpPr/>
          <p:nvPr/>
        </p:nvSpPr>
        <p:spPr>
          <a:xfrm>
            <a:off x="3498326" y="1124893"/>
            <a:ext cx="478002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300" b="1" dirty="0">
                <a:latin typeface="Corbel" panose="020B0503020204020204" pitchFamily="34" charset="0"/>
              </a:rPr>
              <a:t>МОДЕЛЬ БЕЗПЕЧНОЇ ПОВЕДІНКИ</a:t>
            </a:r>
            <a:endParaRPr lang="en-GB" sz="2300" b="1" dirty="0">
              <a:latin typeface="Corbel" panose="020B050302020402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94ED941-9688-441A-BE8F-B9D43A18D2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2" y="69925"/>
            <a:ext cx="2181312" cy="59947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EC811AC-F1A2-4281-A1FA-3C290D15B6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11" y="138056"/>
            <a:ext cx="1960434" cy="50542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084CC82-7E9E-457F-9BC1-1835BEF3F9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12" b="89868" l="6502" r="89990">
                        <a14:foregroundMark x1="7534" y1="12996" x2="7534" y2="12996"/>
                        <a14:foregroundMark x1="6502" y1="15639" x2="6502" y2="15639"/>
                        <a14:foregroundMark x1="21465" y1="53744" x2="21465" y2="53744"/>
                        <a14:foregroundMark x1="26935" y1="71806" x2="26935" y2="71806"/>
                        <a14:foregroundMark x1="31373" y1="40088" x2="31373" y2="40088"/>
                        <a14:foregroundMark x1="29102" y1="14097" x2="29102" y2="14097"/>
                        <a14:foregroundMark x1="38596" y1="18282" x2="38596" y2="18282"/>
                        <a14:foregroundMark x1="37564" y1="50661" x2="37564" y2="50661"/>
                        <a14:foregroundMark x1="44788" y1="35683" x2="44788" y2="35683"/>
                        <a14:foregroundMark x1="48091" y1="32159" x2="48091" y2="32159"/>
                        <a14:foregroundMark x1="53251" y1="33040" x2="53251" y2="33040"/>
                        <a14:foregroundMark x1="51806" y1="40088" x2="51806" y2="40088"/>
                        <a14:foregroundMark x1="55521" y1="24670" x2="55521" y2="24670"/>
                        <a14:foregroundMark x1="52735" y1="78855" x2="52735" y2="78855"/>
                        <a14:foregroundMark x1="76471" y1="71366" x2="76471" y2="71366"/>
                        <a14:foregroundMark x1="79154" y1="49559" x2="79154" y2="49559"/>
                        <a14:foregroundMark x1="69453" y1="40529" x2="69453" y2="40529"/>
                        <a14:foregroundMark x1="62023" y1="51101" x2="62023" y2="51101"/>
                        <a14:foregroundMark x1="75645" y1="32599" x2="75645" y2="3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77" y="126121"/>
            <a:ext cx="1129704" cy="5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2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1" y="2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17" name="Rektangel 18"/>
          <p:cNvSpPr/>
          <p:nvPr/>
        </p:nvSpPr>
        <p:spPr>
          <a:xfrm>
            <a:off x="1" y="2"/>
            <a:ext cx="2389413" cy="685799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9" name="Picture 2" descr="Заміновані зони на Донбасі внесуть до єдиного переліку — DSnews.ua">
            <a:extLst>
              <a:ext uri="{FF2B5EF4-FFF2-40B4-BE49-F238E27FC236}">
                <a16:creationId xmlns:a16="http://schemas.microsoft.com/office/drawing/2014/main" id="{9627638A-E74A-4236-8BCF-CAC8E40C0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8" y="1086622"/>
            <a:ext cx="2402562" cy="168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07ABDC-7515-4E69-ACDF-46C5649D2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897"/>
            <a:ext cx="2410010" cy="16002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8540D4-605A-4427-898E-AC5EDDD76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8" y="3105341"/>
            <a:ext cx="2402562" cy="1581215"/>
          </a:xfrm>
          <a:prstGeom prst="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6D3880CA-F5B7-4189-AFCB-985445AF4DEF}"/>
              </a:ext>
            </a:extLst>
          </p:cNvPr>
          <p:cNvSpPr/>
          <p:nvPr/>
        </p:nvSpPr>
        <p:spPr>
          <a:xfrm>
            <a:off x="2420306" y="1511078"/>
            <a:ext cx="673399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0" indent="-176213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400" dirty="0">
                <a:solidFill>
                  <a:srgbClr val="002060"/>
                </a:solidFill>
                <a:latin typeface="Calibri" panose="020F0502020204030204" pitchFamily="34" charset="0"/>
                <a:ea typeface="Droid Sans Fallback"/>
                <a:cs typeface="Calibri" panose="020F0502020204030204" pitchFamily="34" charset="0"/>
              </a:rPr>
              <a:t>Якщо зібрались кудись, робіть це в світлий час доби</a:t>
            </a:r>
          </a:p>
          <a:p>
            <a:pPr marL="176213" lvl="0" indent="-176213" algn="just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uk-UA" sz="1600" dirty="0">
              <a:solidFill>
                <a:srgbClr val="002060"/>
              </a:solidFill>
              <a:latin typeface="Calibri" panose="020F0502020204030204" pitchFamily="34" charset="0"/>
              <a:ea typeface="Droid Sans Fallback"/>
              <a:cs typeface="Calibri" panose="020F0502020204030204" pitchFamily="34" charset="0"/>
            </a:endParaRPr>
          </a:p>
          <a:p>
            <a:pPr marL="176213" lvl="0" indent="-176213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400" dirty="0">
                <a:solidFill>
                  <a:srgbClr val="002060"/>
                </a:solidFill>
                <a:latin typeface="Calibri" panose="020F0502020204030204" pitchFamily="34" charset="0"/>
                <a:ea typeface="Droid Sans Fallback"/>
                <a:cs typeface="Calibri" panose="020F0502020204030204" pitchFamily="34" charset="0"/>
              </a:rPr>
              <a:t>Обов'язково </a:t>
            </a:r>
            <a:r>
              <a:rPr lang="uk-UA" sz="2400" b="1" dirty="0" err="1">
                <a:solidFill>
                  <a:srgbClr val="002060"/>
                </a:solidFill>
                <a:latin typeface="Calibri" panose="020F0502020204030204" pitchFamily="34" charset="0"/>
                <a:ea typeface="Droid Sans Fallback"/>
                <a:cs typeface="Calibri" panose="020F0502020204030204" pitchFamily="34" charset="0"/>
              </a:rPr>
              <a:t>повідомте</a:t>
            </a:r>
            <a:r>
              <a:rPr lang="uk-UA" sz="2400" dirty="0">
                <a:solidFill>
                  <a:srgbClr val="002060"/>
                </a:solidFill>
                <a:latin typeface="Calibri" panose="020F0502020204030204" pitchFamily="34" charset="0"/>
                <a:ea typeface="Droid Sans Fallback"/>
                <a:cs typeface="Calibri" panose="020F0502020204030204" pitchFamily="34" charset="0"/>
              </a:rPr>
              <a:t> когось з близьких чи знайомих, куди Ви їдете і на скільки</a:t>
            </a:r>
          </a:p>
          <a:p>
            <a:pPr lvl="0" algn="just">
              <a:spcAft>
                <a:spcPts val="0"/>
              </a:spcAft>
            </a:pPr>
            <a:endParaRPr lang="uk-UA" sz="1600" dirty="0">
              <a:solidFill>
                <a:srgbClr val="002060"/>
              </a:solidFill>
              <a:latin typeface="Calibri" panose="020F0502020204030204" pitchFamily="34" charset="0"/>
              <a:ea typeface="Droid Sans Fallback"/>
            </a:endParaRPr>
          </a:p>
          <a:p>
            <a:pPr marL="176213" lvl="0" indent="-176213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400" dirty="0">
                <a:solidFill>
                  <a:srgbClr val="002060"/>
                </a:solidFill>
                <a:latin typeface="Calibri" panose="020F0502020204030204" pitchFamily="34" charset="0"/>
                <a:ea typeface="Droid Sans Fallback"/>
                <a:cs typeface="Calibri" panose="020F0502020204030204" pitchFamily="34" charset="0"/>
              </a:rPr>
              <a:t>Використовуйте завжди тільки ті шляхи та маршрути, які напевно є безпечними. </a:t>
            </a:r>
          </a:p>
          <a:p>
            <a:pPr lvl="0" algn="just">
              <a:spcAft>
                <a:spcPts val="0"/>
              </a:spcAft>
            </a:pPr>
            <a:r>
              <a:rPr lang="uk-UA" sz="2400" b="1" dirty="0">
                <a:solidFill>
                  <a:srgbClr val="002060"/>
                </a:solidFill>
                <a:latin typeface="Calibri" panose="020F0502020204030204" pitchFamily="34" charset="0"/>
                <a:ea typeface="Droid Sans Fallback"/>
                <a:cs typeface="Calibri" panose="020F0502020204030204" pitchFamily="34" charset="0"/>
              </a:rPr>
              <a:t>(Якщо є хоч якийсь сумнів з цього приводу, не використовуйте даний маршрут).</a:t>
            </a:r>
          </a:p>
          <a:p>
            <a:pPr lvl="0" algn="just">
              <a:spcAft>
                <a:spcPts val="0"/>
              </a:spcAft>
            </a:pPr>
            <a:endParaRPr lang="uk-UA" sz="1600" dirty="0">
              <a:solidFill>
                <a:srgbClr val="002060"/>
              </a:solidFill>
              <a:latin typeface="Calibri" panose="020F0502020204030204" pitchFamily="34" charset="0"/>
              <a:ea typeface="Droid Sans Fallback"/>
            </a:endParaRPr>
          </a:p>
          <a:p>
            <a:pPr marL="176213" lvl="0" indent="-176213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400" dirty="0">
                <a:solidFill>
                  <a:srgbClr val="002060"/>
                </a:solidFill>
                <a:latin typeface="Calibri" panose="020F0502020204030204" pitchFamily="34" charset="0"/>
                <a:ea typeface="Droid Sans Fallback"/>
                <a:cs typeface="Calibri" panose="020F0502020204030204" pitchFamily="34" charset="0"/>
              </a:rPr>
              <a:t>Дорога має бути завжди з твердим неушкодженим покриттям. </a:t>
            </a:r>
          </a:p>
          <a:p>
            <a:pPr algn="just">
              <a:tabLst>
                <a:tab pos="23495" algn="l"/>
                <a:tab pos="113665" algn="l"/>
                <a:tab pos="203835" algn="l"/>
              </a:tabLst>
            </a:pPr>
            <a:r>
              <a:rPr lang="uk-UA" sz="2400" b="1" dirty="0">
                <a:solidFill>
                  <a:srgbClr val="002060"/>
                </a:solidFill>
                <a:latin typeface="Calibri" panose="020F0502020204030204" pitchFamily="34" charset="0"/>
                <a:ea typeface="Droid Sans Fallback"/>
                <a:cs typeface="Calibri" panose="020F0502020204030204" pitchFamily="34" charset="0"/>
              </a:rPr>
              <a:t>(Ґрунтові дороги є небезпечними).</a:t>
            </a: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EDBED251-499C-4E17-8371-08C5D65E89E3}"/>
              </a:ext>
            </a:extLst>
          </p:cNvPr>
          <p:cNvSpPr/>
          <p:nvPr/>
        </p:nvSpPr>
        <p:spPr>
          <a:xfrm>
            <a:off x="-7778" y="-11373"/>
            <a:ext cx="9147514" cy="762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595EEC3C-28CD-46CD-9452-7FD92639A19F}"/>
              </a:ext>
            </a:extLst>
          </p:cNvPr>
          <p:cNvGrpSpPr/>
          <p:nvPr/>
        </p:nvGrpSpPr>
        <p:grpSpPr>
          <a:xfrm>
            <a:off x="-13425" y="6620144"/>
            <a:ext cx="9157425" cy="260495"/>
            <a:chOff x="-390684" y="3371923"/>
            <a:chExt cx="9153907" cy="285752"/>
          </a:xfrm>
        </p:grpSpPr>
        <p:sp>
          <p:nvSpPr>
            <p:cNvPr id="31" name="Прямокутник 30">
              <a:extLst>
                <a:ext uri="{FF2B5EF4-FFF2-40B4-BE49-F238E27FC236}">
                  <a16:creationId xmlns:a16="http://schemas.microsoft.com/office/drawing/2014/main" id="{01D7CF51-AB7C-4997-8686-8219197CD6AF}"/>
                </a:ext>
              </a:extLst>
            </p:cNvPr>
            <p:cNvSpPr/>
            <p:nvPr/>
          </p:nvSpPr>
          <p:spPr>
            <a:xfrm>
              <a:off x="-390684" y="3371924"/>
              <a:ext cx="9144000" cy="28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32" name="Групувати 31">
              <a:extLst>
                <a:ext uri="{FF2B5EF4-FFF2-40B4-BE49-F238E27FC236}">
                  <a16:creationId xmlns:a16="http://schemas.microsoft.com/office/drawing/2014/main" id="{46963E80-1515-4268-BDA1-4A62B491461B}"/>
                </a:ext>
              </a:extLst>
            </p:cNvPr>
            <p:cNvGrpSpPr/>
            <p:nvPr/>
          </p:nvGrpSpPr>
          <p:grpSpPr>
            <a:xfrm>
              <a:off x="-380777" y="3371923"/>
              <a:ext cx="9144000" cy="285752"/>
              <a:chOff x="-1" y="-2"/>
              <a:chExt cx="12192000" cy="381003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C84D0582-4C1E-4410-BD3B-4E992A3D1B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0" r="1"/>
              <a:stretch/>
            </p:blipFill>
            <p:spPr>
              <a:xfrm>
                <a:off x="-1" y="0"/>
                <a:ext cx="3148587" cy="381001"/>
              </a:xfrm>
              <a:prstGeom prst="rect">
                <a:avLst/>
              </a:prstGeom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173A50AB-6A2E-45C3-8712-01D0A72BC3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3612" y="-1"/>
                <a:ext cx="3401575" cy="381001"/>
              </a:xfrm>
              <a:prstGeom prst="rect">
                <a:avLst/>
              </a:prstGeom>
            </p:spPr>
          </p:pic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10C95BCF-9994-41D3-93E2-847ACD3D2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212" y="-1"/>
                <a:ext cx="3434338" cy="381001"/>
              </a:xfrm>
              <a:prstGeom prst="rect">
                <a:avLst/>
              </a:prstGeom>
            </p:spPr>
          </p:pic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75E9FC10-F31C-4471-A7C1-55CECE5B96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802"/>
              <a:stretch/>
            </p:blipFill>
            <p:spPr>
              <a:xfrm>
                <a:off x="9600050" y="-2"/>
                <a:ext cx="2591949" cy="381001"/>
              </a:xfrm>
              <a:prstGeom prst="rect">
                <a:avLst/>
              </a:prstGeom>
            </p:spPr>
          </p:pic>
        </p:grpSp>
      </p:grpSp>
      <p:sp>
        <p:nvSpPr>
          <p:cNvPr id="30" name="Прямокутник 18">
            <a:extLst>
              <a:ext uri="{FF2B5EF4-FFF2-40B4-BE49-F238E27FC236}">
                <a16:creationId xmlns:a16="http://schemas.microsoft.com/office/drawing/2014/main" id="{A2302FA4-F89F-4617-976F-2AC20F73C880}"/>
              </a:ext>
            </a:extLst>
          </p:cNvPr>
          <p:cNvSpPr/>
          <p:nvPr/>
        </p:nvSpPr>
        <p:spPr>
          <a:xfrm>
            <a:off x="2765871" y="795586"/>
            <a:ext cx="60428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Правила </a:t>
            </a:r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безпеки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8E635E7-C53D-4419-8E90-381BAA4AF5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2" y="69925"/>
            <a:ext cx="2181312" cy="59947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8DAC616-3B62-483D-A62C-4EDE1D14D0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11" y="138056"/>
            <a:ext cx="1960434" cy="50542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522B442-2972-46F3-9817-16FC3C0556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12" b="89868" l="6502" r="89990">
                        <a14:foregroundMark x1="7534" y1="12996" x2="7534" y2="12996"/>
                        <a14:foregroundMark x1="6502" y1="15639" x2="6502" y2="15639"/>
                        <a14:foregroundMark x1="21465" y1="53744" x2="21465" y2="53744"/>
                        <a14:foregroundMark x1="26935" y1="71806" x2="26935" y2="71806"/>
                        <a14:foregroundMark x1="31373" y1="40088" x2="31373" y2="40088"/>
                        <a14:foregroundMark x1="29102" y1="14097" x2="29102" y2="14097"/>
                        <a14:foregroundMark x1="38596" y1="18282" x2="38596" y2="18282"/>
                        <a14:foregroundMark x1="37564" y1="50661" x2="37564" y2="50661"/>
                        <a14:foregroundMark x1="44788" y1="35683" x2="44788" y2="35683"/>
                        <a14:foregroundMark x1="48091" y1="32159" x2="48091" y2="32159"/>
                        <a14:foregroundMark x1="53251" y1="33040" x2="53251" y2="33040"/>
                        <a14:foregroundMark x1="51806" y1="40088" x2="51806" y2="40088"/>
                        <a14:foregroundMark x1="55521" y1="24670" x2="55521" y2="24670"/>
                        <a14:foregroundMark x1="52735" y1="78855" x2="52735" y2="78855"/>
                        <a14:foregroundMark x1="76471" y1="71366" x2="76471" y2="71366"/>
                        <a14:foregroundMark x1="79154" y1="49559" x2="79154" y2="49559"/>
                        <a14:foregroundMark x1="69453" y1="40529" x2="69453" y2="40529"/>
                        <a14:foregroundMark x1="62023" y1="51101" x2="62023" y2="51101"/>
                        <a14:foregroundMark x1="75645" y1="32599" x2="75645" y2="3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77" y="126121"/>
            <a:ext cx="1129704" cy="5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43542" y="0"/>
            <a:ext cx="9187542" cy="68454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" t="1666"/>
          <a:stretch/>
        </p:blipFill>
        <p:spPr>
          <a:xfrm>
            <a:off x="-21771" y="5676"/>
            <a:ext cx="9187542" cy="6678502"/>
          </a:xfrm>
          <a:prstGeom prst="rect">
            <a:avLst/>
          </a:prstGeom>
        </p:spPr>
      </p:pic>
      <p:sp>
        <p:nvSpPr>
          <p:cNvPr id="23" name="Прямокутник 22"/>
          <p:cNvSpPr/>
          <p:nvPr/>
        </p:nvSpPr>
        <p:spPr>
          <a:xfrm>
            <a:off x="6200695" y="5242848"/>
            <a:ext cx="2679469" cy="1073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8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Verdana" panose="020B0604030504040204" pitchFamily="34" charset="0"/>
                <a:cs typeface="Times New Roman"/>
              </a:rPr>
              <a:t>ПОВІДОМ СЛУЖБУ ПОРЯТУНКУ </a:t>
            </a:r>
          </a:p>
          <a:p>
            <a:r>
              <a:rPr lang="uk-UA" sz="18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Verdana" panose="020B0604030504040204" pitchFamily="34" charset="0"/>
                <a:cs typeface="Times New Roman"/>
              </a:rPr>
              <a:t>за номером - </a:t>
            </a:r>
            <a:r>
              <a:rPr lang="uk-UA" sz="262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Verdana" panose="020B0604030504040204" pitchFamily="34" charset="0"/>
                <a:cs typeface="Times New Roman"/>
              </a:rPr>
              <a:t>101</a:t>
            </a:r>
            <a:endParaRPr lang="uk-UA" sz="2625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96" y="2855826"/>
            <a:ext cx="915413" cy="91541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46" y="5242847"/>
            <a:ext cx="749300" cy="916754"/>
          </a:xfrm>
          <a:prstGeom prst="rect">
            <a:avLst/>
          </a:prstGeom>
        </p:spPr>
      </p:pic>
      <p:sp>
        <p:nvSpPr>
          <p:cNvPr id="28" name="Прямокутник 27"/>
          <p:cNvSpPr/>
          <p:nvPr/>
        </p:nvSpPr>
        <p:spPr>
          <a:xfrm>
            <a:off x="6118268" y="4274129"/>
            <a:ext cx="1296958" cy="380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18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НЕ ЧІПАЙ!</a:t>
            </a:r>
          </a:p>
        </p:txBody>
      </p:sp>
      <p:sp>
        <p:nvSpPr>
          <p:cNvPr id="29" name="Прямокутник 28"/>
          <p:cNvSpPr/>
          <p:nvPr/>
        </p:nvSpPr>
        <p:spPr>
          <a:xfrm>
            <a:off x="6099220" y="3146129"/>
            <a:ext cx="1666162" cy="380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18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НЕ ПІДХОДЬ!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" b="100000" l="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2896" y="3956707"/>
            <a:ext cx="1017204" cy="1018325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68E4D0A-C0EC-425E-8CF8-8BCBD2E1E0F0}"/>
              </a:ext>
            </a:extLst>
          </p:cNvPr>
          <p:cNvGrpSpPr/>
          <p:nvPr/>
        </p:nvGrpSpPr>
        <p:grpSpPr>
          <a:xfrm>
            <a:off x="-26250" y="6604827"/>
            <a:ext cx="9157425" cy="260495"/>
            <a:chOff x="-390684" y="3371923"/>
            <a:chExt cx="9153907" cy="285752"/>
          </a:xfrm>
        </p:grpSpPr>
        <p:sp>
          <p:nvSpPr>
            <p:cNvPr id="43" name="Прямокутник 42">
              <a:extLst>
                <a:ext uri="{FF2B5EF4-FFF2-40B4-BE49-F238E27FC236}">
                  <a16:creationId xmlns:a16="http://schemas.microsoft.com/office/drawing/2014/main" id="{15FBBCFE-1463-47FF-9763-410592E32DEC}"/>
                </a:ext>
              </a:extLst>
            </p:cNvPr>
            <p:cNvSpPr/>
            <p:nvPr/>
          </p:nvSpPr>
          <p:spPr>
            <a:xfrm>
              <a:off x="-390684" y="3371924"/>
              <a:ext cx="9144000" cy="28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4" name="Групувати 43">
              <a:extLst>
                <a:ext uri="{FF2B5EF4-FFF2-40B4-BE49-F238E27FC236}">
                  <a16:creationId xmlns:a16="http://schemas.microsoft.com/office/drawing/2014/main" id="{1D441127-A4D6-4781-85D4-7E29E0030E2B}"/>
                </a:ext>
              </a:extLst>
            </p:cNvPr>
            <p:cNvGrpSpPr/>
            <p:nvPr/>
          </p:nvGrpSpPr>
          <p:grpSpPr>
            <a:xfrm>
              <a:off x="-380777" y="3371923"/>
              <a:ext cx="9144000" cy="285752"/>
              <a:chOff x="-1" y="-2"/>
              <a:chExt cx="12192000" cy="381003"/>
            </a:xfrm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63F6D316-C2E9-4EC0-B694-A00C678C1B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0" r="1"/>
              <a:stretch/>
            </p:blipFill>
            <p:spPr>
              <a:xfrm>
                <a:off x="-1" y="0"/>
                <a:ext cx="3148587" cy="381001"/>
              </a:xfrm>
              <a:prstGeom prst="rect">
                <a:avLst/>
              </a:prstGeom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F22E816B-6BCB-41E4-AE07-C57DF6CDEF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3612" y="-1"/>
                <a:ext cx="3401575" cy="381001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80FC652A-6734-4C79-9A00-642971AA4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212" y="-1"/>
                <a:ext cx="3434338" cy="381001"/>
              </a:xfrm>
              <a:prstGeom prst="rect">
                <a:avLst/>
              </a:prstGeom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04694291-F892-4A6D-A34C-129387E270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802"/>
              <a:stretch/>
            </p:blipFill>
            <p:spPr>
              <a:xfrm>
                <a:off x="9600050" y="-2"/>
                <a:ext cx="2591949" cy="381001"/>
              </a:xfrm>
              <a:prstGeom prst="rect">
                <a:avLst/>
              </a:prstGeom>
            </p:spPr>
          </p:pic>
        </p:grpSp>
      </p:grp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1BDE92D6-E5EF-43AF-99BB-FDAEEB582003}"/>
              </a:ext>
            </a:extLst>
          </p:cNvPr>
          <p:cNvSpPr/>
          <p:nvPr/>
        </p:nvSpPr>
        <p:spPr>
          <a:xfrm>
            <a:off x="-26251" y="-11373"/>
            <a:ext cx="9183015" cy="762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Прямокутник 18">
            <a:extLst>
              <a:ext uri="{FF2B5EF4-FFF2-40B4-BE49-F238E27FC236}">
                <a16:creationId xmlns:a16="http://schemas.microsoft.com/office/drawing/2014/main" id="{0053BA7A-6B2B-40C5-AFA8-983D09432F52}"/>
              </a:ext>
            </a:extLst>
          </p:cNvPr>
          <p:cNvSpPr/>
          <p:nvPr/>
        </p:nvSpPr>
        <p:spPr>
          <a:xfrm>
            <a:off x="799255" y="874400"/>
            <a:ext cx="7371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САПЕРИ  УКРАЇНИ  ПОПЕРЕДЖАЮТЬ !</a:t>
            </a:r>
          </a:p>
        </p:txBody>
      </p:sp>
      <p:sp>
        <p:nvSpPr>
          <p:cNvPr id="21" name="Прямокутник 20"/>
          <p:cNvSpPr/>
          <p:nvPr/>
        </p:nvSpPr>
        <p:spPr>
          <a:xfrm>
            <a:off x="3010469" y="115602"/>
            <a:ext cx="525926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УВАГА!</a:t>
            </a:r>
          </a:p>
        </p:txBody>
      </p:sp>
      <p:sp>
        <p:nvSpPr>
          <p:cNvPr id="33" name="Прямокутник 32">
            <a:extLst>
              <a:ext uri="{FF2B5EF4-FFF2-40B4-BE49-F238E27FC236}">
                <a16:creationId xmlns:a16="http://schemas.microsoft.com/office/drawing/2014/main" id="{2E7CCACE-5501-484A-A247-AC88AC1F0A10}"/>
              </a:ext>
            </a:extLst>
          </p:cNvPr>
          <p:cNvSpPr/>
          <p:nvPr/>
        </p:nvSpPr>
        <p:spPr>
          <a:xfrm>
            <a:off x="1135193" y="2045353"/>
            <a:ext cx="68736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ТРИ ЗОЛОТИХ ПРАВИЛА БЕЗПЕКИ: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9D0047-D6CF-45F0-B864-FA1B364B12E8}"/>
              </a:ext>
            </a:extLst>
          </p:cNvPr>
          <p:cNvSpPr txBox="1"/>
          <p:nvPr/>
        </p:nvSpPr>
        <p:spPr>
          <a:xfrm>
            <a:off x="572932" y="1299739"/>
            <a:ext cx="90153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alt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МІНИ та ВНП – НЕБЕЗПЕЧНІ для вашого життя !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B85113F-BC15-4E51-8250-8176245200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2" y="69925"/>
            <a:ext cx="2181312" cy="59947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E99BE7B-7A98-4BF7-B238-FB357FE1A4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11" y="138056"/>
            <a:ext cx="1960434" cy="50542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C017C1B-0104-4BC1-A2A1-1E5D58FE31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12" b="89868" l="6502" r="89990">
                        <a14:foregroundMark x1="7534" y1="12996" x2="7534" y2="12996"/>
                        <a14:foregroundMark x1="6502" y1="15639" x2="6502" y2="15639"/>
                        <a14:foregroundMark x1="21465" y1="53744" x2="21465" y2="53744"/>
                        <a14:foregroundMark x1="26935" y1="71806" x2="26935" y2="71806"/>
                        <a14:foregroundMark x1="31373" y1="40088" x2="31373" y2="40088"/>
                        <a14:foregroundMark x1="29102" y1="14097" x2="29102" y2="14097"/>
                        <a14:foregroundMark x1="38596" y1="18282" x2="38596" y2="18282"/>
                        <a14:foregroundMark x1="37564" y1="50661" x2="37564" y2="50661"/>
                        <a14:foregroundMark x1="44788" y1="35683" x2="44788" y2="35683"/>
                        <a14:foregroundMark x1="48091" y1="32159" x2="48091" y2="32159"/>
                        <a14:foregroundMark x1="53251" y1="33040" x2="53251" y2="33040"/>
                        <a14:foregroundMark x1="51806" y1="40088" x2="51806" y2="40088"/>
                        <a14:foregroundMark x1="55521" y1="24670" x2="55521" y2="24670"/>
                        <a14:foregroundMark x1="52735" y1="78855" x2="52735" y2="78855"/>
                        <a14:foregroundMark x1="76471" y1="71366" x2="76471" y2="71366"/>
                        <a14:foregroundMark x1="79154" y1="49559" x2="79154" y2="49559"/>
                        <a14:foregroundMark x1="69453" y1="40529" x2="69453" y2="40529"/>
                        <a14:foregroundMark x1="62023" y1="51101" x2="62023" y2="51101"/>
                        <a14:foregroundMark x1="75645" y1="32599" x2="75645" y2="3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52" y="140349"/>
            <a:ext cx="1129704" cy="529294"/>
          </a:xfrm>
          <a:prstGeom prst="rect">
            <a:avLst/>
          </a:prstGeom>
        </p:spPr>
      </p:pic>
      <p:sp>
        <p:nvSpPr>
          <p:cNvPr id="37" name="Прямокутник 36">
            <a:extLst>
              <a:ext uri="{FF2B5EF4-FFF2-40B4-BE49-F238E27FC236}">
                <a16:creationId xmlns:a16="http://schemas.microsoft.com/office/drawing/2014/main" id="{7B95C6AD-9F71-47EE-B56A-68B0969A4387}"/>
              </a:ext>
            </a:extLst>
          </p:cNvPr>
          <p:cNvSpPr/>
          <p:nvPr/>
        </p:nvSpPr>
        <p:spPr>
          <a:xfrm>
            <a:off x="3010469" y="98235"/>
            <a:ext cx="525926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УВАГА!</a:t>
            </a:r>
          </a:p>
        </p:txBody>
      </p:sp>
    </p:spTree>
    <p:extLst>
      <p:ext uri="{BB962C8B-B14F-4D97-AF65-F5344CB8AC3E}">
        <p14:creationId xmlns:p14="http://schemas.microsoft.com/office/powerpoint/2010/main" val="266509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9750"/>
            <a:ext cx="9144000" cy="45982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2923393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uk-UA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/>
              </a:rPr>
              <a:t>http://www.uda.org.ua/</a:t>
            </a:r>
            <a:endParaRPr lang="uk-UA" altLang="uk-UA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uk-UA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4"/>
              </a:rPr>
              <a:t>https://www.facebook.com/Ukrainiansappers/</a:t>
            </a:r>
            <a:endParaRPr lang="uk-UA" altLang="uk-UA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0185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sz="4000" b="1" dirty="0" err="1">
                <a:solidFill>
                  <a:srgbClr val="FF0000"/>
                </a:solidFill>
                <a:latin typeface="Arial Black" pitchFamily="34" charset="0"/>
              </a:rPr>
              <a:t>Дякуємо</a:t>
            </a:r>
            <a:r>
              <a:rPr lang="ru-RU" altLang="en-US" sz="4000" b="1" dirty="0">
                <a:solidFill>
                  <a:srgbClr val="FF0000"/>
                </a:solidFill>
                <a:latin typeface="Arial Black" pitchFamily="34" charset="0"/>
              </a:rPr>
              <a:t> за </a:t>
            </a:r>
            <a:r>
              <a:rPr lang="ru-RU" altLang="en-US" sz="4000" b="1" dirty="0" err="1">
                <a:solidFill>
                  <a:srgbClr val="FF0000"/>
                </a:solidFill>
                <a:latin typeface="Arial Black" pitchFamily="34" charset="0"/>
              </a:rPr>
              <a:t>увагу</a:t>
            </a:r>
            <a:r>
              <a:rPr lang="ru-RU" altLang="en-US" sz="4000" b="1" dirty="0">
                <a:solidFill>
                  <a:srgbClr val="FF0000"/>
                </a:solidFill>
                <a:latin typeface="Arial Black" pitchFamily="34" charset="0"/>
              </a:rPr>
              <a:t>!</a:t>
            </a:r>
            <a:endParaRPr lang="en-US" altLang="en-US" sz="4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6">
            <a:extLst>
              <a:ext uri="{FF2B5EF4-FFF2-40B4-BE49-F238E27FC236}">
                <a16:creationId xmlns:a16="http://schemas.microsoft.com/office/drawing/2014/main" id="{CFEE86DD-ED39-4C8F-A270-7276A7BA64FD}"/>
              </a:ext>
            </a:extLst>
          </p:cNvPr>
          <p:cNvSpPr/>
          <p:nvPr/>
        </p:nvSpPr>
        <p:spPr>
          <a:xfrm>
            <a:off x="0" y="543534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Зробимо</a:t>
            </a:r>
            <a:r>
              <a:rPr lang="ru-RU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цей</a:t>
            </a:r>
            <a:r>
              <a:rPr lang="ru-RU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світ</a:t>
            </a:r>
            <a:r>
              <a:rPr lang="ru-RU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безпечним</a:t>
            </a:r>
            <a:r>
              <a:rPr lang="ru-RU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разом!</a:t>
            </a:r>
            <a:endParaRPr lang="en-US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D0935650-9FC6-46EA-BC77-05CDB938DFEE}"/>
              </a:ext>
            </a:extLst>
          </p:cNvPr>
          <p:cNvSpPr/>
          <p:nvPr/>
        </p:nvSpPr>
        <p:spPr>
          <a:xfrm>
            <a:off x="-26251" y="125787"/>
            <a:ext cx="9183015" cy="762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1B659F-0109-431B-A4C0-1BB4C81BF9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2" y="212800"/>
            <a:ext cx="2181312" cy="5994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F8AC6D-DD64-44CC-8C28-8209DDAD9E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11" y="280931"/>
            <a:ext cx="1960434" cy="5054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0B0C8F-FCB6-4A4B-AAA7-2B514FA628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12" b="89868" l="6502" r="89990">
                        <a14:foregroundMark x1="7534" y1="12996" x2="7534" y2="12996"/>
                        <a14:foregroundMark x1="6502" y1="15639" x2="6502" y2="15639"/>
                        <a14:foregroundMark x1="21465" y1="53744" x2="21465" y2="53744"/>
                        <a14:foregroundMark x1="26935" y1="71806" x2="26935" y2="71806"/>
                        <a14:foregroundMark x1="31373" y1="40088" x2="31373" y2="40088"/>
                        <a14:foregroundMark x1="29102" y1="14097" x2="29102" y2="14097"/>
                        <a14:foregroundMark x1="38596" y1="18282" x2="38596" y2="18282"/>
                        <a14:foregroundMark x1="37564" y1="50661" x2="37564" y2="50661"/>
                        <a14:foregroundMark x1="44788" y1="35683" x2="44788" y2="35683"/>
                        <a14:foregroundMark x1="48091" y1="32159" x2="48091" y2="32159"/>
                        <a14:foregroundMark x1="53251" y1="33040" x2="53251" y2="33040"/>
                        <a14:foregroundMark x1="51806" y1="40088" x2="51806" y2="40088"/>
                        <a14:foregroundMark x1="55521" y1="24670" x2="55521" y2="24670"/>
                        <a14:foregroundMark x1="52735" y1="78855" x2="52735" y2="78855"/>
                        <a14:foregroundMark x1="76471" y1="71366" x2="76471" y2="71366"/>
                        <a14:foregroundMark x1="79154" y1="49559" x2="79154" y2="49559"/>
                        <a14:foregroundMark x1="69453" y1="40529" x2="69453" y2="40529"/>
                        <a14:foregroundMark x1="62023" y1="51101" x2="62023" y2="51101"/>
                        <a14:foregroundMark x1="75645" y1="32599" x2="75645" y2="3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77" y="268996"/>
            <a:ext cx="1129704" cy="5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51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43542" y="0"/>
            <a:ext cx="9187542" cy="68454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" t="1666"/>
          <a:stretch/>
        </p:blipFill>
        <p:spPr>
          <a:xfrm>
            <a:off x="-21771" y="5676"/>
            <a:ext cx="9187542" cy="6678502"/>
          </a:xfrm>
          <a:prstGeom prst="rect">
            <a:avLst/>
          </a:prstGeom>
        </p:spPr>
      </p:pic>
      <p:sp>
        <p:nvSpPr>
          <p:cNvPr id="23" name="Прямокутник 22"/>
          <p:cNvSpPr/>
          <p:nvPr/>
        </p:nvSpPr>
        <p:spPr>
          <a:xfrm>
            <a:off x="6200695" y="5242848"/>
            <a:ext cx="2679469" cy="1073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8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Verdana" panose="020B0604030504040204" pitchFamily="34" charset="0"/>
                <a:cs typeface="Times New Roman"/>
              </a:rPr>
              <a:t>ПОВІДОМ СЛУЖБУ ПОРЯТУНКУ </a:t>
            </a:r>
          </a:p>
          <a:p>
            <a:r>
              <a:rPr lang="uk-UA" sz="18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Verdana" panose="020B0604030504040204" pitchFamily="34" charset="0"/>
                <a:cs typeface="Times New Roman"/>
              </a:rPr>
              <a:t>за номером - </a:t>
            </a:r>
            <a:r>
              <a:rPr lang="uk-UA" sz="262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Verdana" panose="020B0604030504040204" pitchFamily="34" charset="0"/>
                <a:cs typeface="Times New Roman"/>
              </a:rPr>
              <a:t>101</a:t>
            </a:r>
            <a:endParaRPr lang="uk-UA" sz="2625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96" y="2855826"/>
            <a:ext cx="915413" cy="91541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46" y="5242847"/>
            <a:ext cx="749300" cy="916754"/>
          </a:xfrm>
          <a:prstGeom prst="rect">
            <a:avLst/>
          </a:prstGeom>
        </p:spPr>
      </p:pic>
      <p:sp>
        <p:nvSpPr>
          <p:cNvPr id="28" name="Прямокутник 27"/>
          <p:cNvSpPr/>
          <p:nvPr/>
        </p:nvSpPr>
        <p:spPr>
          <a:xfrm>
            <a:off x="6118268" y="4274129"/>
            <a:ext cx="1296958" cy="380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18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НЕ ЧІПАЙ!</a:t>
            </a:r>
          </a:p>
        </p:txBody>
      </p:sp>
      <p:sp>
        <p:nvSpPr>
          <p:cNvPr id="29" name="Прямокутник 28"/>
          <p:cNvSpPr/>
          <p:nvPr/>
        </p:nvSpPr>
        <p:spPr>
          <a:xfrm>
            <a:off x="6099220" y="3146129"/>
            <a:ext cx="1666162" cy="380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18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НЕ ПІДХОДЬ!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" b="100000" l="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2896" y="3956707"/>
            <a:ext cx="1017204" cy="1018325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68E4D0A-C0EC-425E-8CF8-8BCBD2E1E0F0}"/>
              </a:ext>
            </a:extLst>
          </p:cNvPr>
          <p:cNvGrpSpPr/>
          <p:nvPr/>
        </p:nvGrpSpPr>
        <p:grpSpPr>
          <a:xfrm>
            <a:off x="-26250" y="6604827"/>
            <a:ext cx="9157425" cy="260495"/>
            <a:chOff x="-390684" y="3371923"/>
            <a:chExt cx="9153907" cy="285752"/>
          </a:xfrm>
        </p:grpSpPr>
        <p:sp>
          <p:nvSpPr>
            <p:cNvPr id="43" name="Прямокутник 42">
              <a:extLst>
                <a:ext uri="{FF2B5EF4-FFF2-40B4-BE49-F238E27FC236}">
                  <a16:creationId xmlns:a16="http://schemas.microsoft.com/office/drawing/2014/main" id="{15FBBCFE-1463-47FF-9763-410592E32DEC}"/>
                </a:ext>
              </a:extLst>
            </p:cNvPr>
            <p:cNvSpPr/>
            <p:nvPr/>
          </p:nvSpPr>
          <p:spPr>
            <a:xfrm>
              <a:off x="-390684" y="3371924"/>
              <a:ext cx="9144000" cy="28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4" name="Групувати 43">
              <a:extLst>
                <a:ext uri="{FF2B5EF4-FFF2-40B4-BE49-F238E27FC236}">
                  <a16:creationId xmlns:a16="http://schemas.microsoft.com/office/drawing/2014/main" id="{1D441127-A4D6-4781-85D4-7E29E0030E2B}"/>
                </a:ext>
              </a:extLst>
            </p:cNvPr>
            <p:cNvGrpSpPr/>
            <p:nvPr/>
          </p:nvGrpSpPr>
          <p:grpSpPr>
            <a:xfrm>
              <a:off x="-380777" y="3371923"/>
              <a:ext cx="9144000" cy="285752"/>
              <a:chOff x="-1" y="-2"/>
              <a:chExt cx="12192000" cy="381003"/>
            </a:xfrm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63F6D316-C2E9-4EC0-B694-A00C678C1B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0" r="1"/>
              <a:stretch/>
            </p:blipFill>
            <p:spPr>
              <a:xfrm>
                <a:off x="-1" y="0"/>
                <a:ext cx="3148587" cy="381001"/>
              </a:xfrm>
              <a:prstGeom prst="rect">
                <a:avLst/>
              </a:prstGeom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F22E816B-6BCB-41E4-AE07-C57DF6CDEF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3612" y="-1"/>
                <a:ext cx="3401575" cy="381001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80FC652A-6734-4C79-9A00-642971AA4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212" y="-1"/>
                <a:ext cx="3434338" cy="381001"/>
              </a:xfrm>
              <a:prstGeom prst="rect">
                <a:avLst/>
              </a:prstGeom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04694291-F892-4A6D-A34C-129387E270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802"/>
              <a:stretch/>
            </p:blipFill>
            <p:spPr>
              <a:xfrm>
                <a:off x="9600050" y="-2"/>
                <a:ext cx="2591949" cy="381001"/>
              </a:xfrm>
              <a:prstGeom prst="rect">
                <a:avLst/>
              </a:prstGeom>
            </p:spPr>
          </p:pic>
        </p:grpSp>
      </p:grp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1BDE92D6-E5EF-43AF-99BB-FDAEEB582003}"/>
              </a:ext>
            </a:extLst>
          </p:cNvPr>
          <p:cNvSpPr/>
          <p:nvPr/>
        </p:nvSpPr>
        <p:spPr>
          <a:xfrm>
            <a:off x="-26251" y="-11373"/>
            <a:ext cx="9183015" cy="762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Прямокутник 18">
            <a:extLst>
              <a:ext uri="{FF2B5EF4-FFF2-40B4-BE49-F238E27FC236}">
                <a16:creationId xmlns:a16="http://schemas.microsoft.com/office/drawing/2014/main" id="{0053BA7A-6B2B-40C5-AFA8-983D09432F52}"/>
              </a:ext>
            </a:extLst>
          </p:cNvPr>
          <p:cNvSpPr/>
          <p:nvPr/>
        </p:nvSpPr>
        <p:spPr>
          <a:xfrm>
            <a:off x="799255" y="874400"/>
            <a:ext cx="7371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САПЕРИ  УКРАЇНИ  ПОПЕРЕДЖАЮТЬ !</a:t>
            </a:r>
          </a:p>
        </p:txBody>
      </p:sp>
      <p:sp>
        <p:nvSpPr>
          <p:cNvPr id="21" name="Прямокутник 20"/>
          <p:cNvSpPr/>
          <p:nvPr/>
        </p:nvSpPr>
        <p:spPr>
          <a:xfrm>
            <a:off x="3010469" y="115602"/>
            <a:ext cx="525926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УВАГА!</a:t>
            </a:r>
          </a:p>
        </p:txBody>
      </p:sp>
      <p:sp>
        <p:nvSpPr>
          <p:cNvPr id="33" name="Прямокутник 32">
            <a:extLst>
              <a:ext uri="{FF2B5EF4-FFF2-40B4-BE49-F238E27FC236}">
                <a16:creationId xmlns:a16="http://schemas.microsoft.com/office/drawing/2014/main" id="{2E7CCACE-5501-484A-A247-AC88AC1F0A10}"/>
              </a:ext>
            </a:extLst>
          </p:cNvPr>
          <p:cNvSpPr/>
          <p:nvPr/>
        </p:nvSpPr>
        <p:spPr>
          <a:xfrm>
            <a:off x="1135193" y="2045353"/>
            <a:ext cx="68736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ТРИ ЗОЛОТИХ ПРАВИЛА БЕЗПЕКИ: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9D0047-D6CF-45F0-B864-FA1B364B12E8}"/>
              </a:ext>
            </a:extLst>
          </p:cNvPr>
          <p:cNvSpPr txBox="1"/>
          <p:nvPr/>
        </p:nvSpPr>
        <p:spPr>
          <a:xfrm>
            <a:off x="572932" y="1299739"/>
            <a:ext cx="90153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alt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МІНИ та ВНП – НЕБЕЗПЕЧНІ для вашого життя !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B85113F-BC15-4E51-8250-8176245200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2" y="69925"/>
            <a:ext cx="2181312" cy="59947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E99BE7B-7A98-4BF7-B238-FB357FE1A4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11" y="138056"/>
            <a:ext cx="1960434" cy="50542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C017C1B-0104-4BC1-A2A1-1E5D58FE31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12" b="89868" l="6502" r="89990">
                        <a14:foregroundMark x1="7534" y1="12996" x2="7534" y2="12996"/>
                        <a14:foregroundMark x1="6502" y1="15639" x2="6502" y2="15639"/>
                        <a14:foregroundMark x1="21465" y1="53744" x2="21465" y2="53744"/>
                        <a14:foregroundMark x1="26935" y1="71806" x2="26935" y2="71806"/>
                        <a14:foregroundMark x1="31373" y1="40088" x2="31373" y2="40088"/>
                        <a14:foregroundMark x1="29102" y1="14097" x2="29102" y2="14097"/>
                        <a14:foregroundMark x1="38596" y1="18282" x2="38596" y2="18282"/>
                        <a14:foregroundMark x1="37564" y1="50661" x2="37564" y2="50661"/>
                        <a14:foregroundMark x1="44788" y1="35683" x2="44788" y2="35683"/>
                        <a14:foregroundMark x1="48091" y1="32159" x2="48091" y2="32159"/>
                        <a14:foregroundMark x1="53251" y1="33040" x2="53251" y2="33040"/>
                        <a14:foregroundMark x1="51806" y1="40088" x2="51806" y2="40088"/>
                        <a14:foregroundMark x1="55521" y1="24670" x2="55521" y2="24670"/>
                        <a14:foregroundMark x1="52735" y1="78855" x2="52735" y2="78855"/>
                        <a14:foregroundMark x1="76471" y1="71366" x2="76471" y2="71366"/>
                        <a14:foregroundMark x1="79154" y1="49559" x2="79154" y2="49559"/>
                        <a14:foregroundMark x1="69453" y1="40529" x2="69453" y2="40529"/>
                        <a14:foregroundMark x1="62023" y1="51101" x2="62023" y2="51101"/>
                        <a14:foregroundMark x1="75645" y1="32599" x2="75645" y2="3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52" y="140349"/>
            <a:ext cx="1129704" cy="529294"/>
          </a:xfrm>
          <a:prstGeom prst="rect">
            <a:avLst/>
          </a:prstGeom>
        </p:spPr>
      </p:pic>
      <p:sp>
        <p:nvSpPr>
          <p:cNvPr id="37" name="Прямокутник 36">
            <a:extLst>
              <a:ext uri="{FF2B5EF4-FFF2-40B4-BE49-F238E27FC236}">
                <a16:creationId xmlns:a16="http://schemas.microsoft.com/office/drawing/2014/main" id="{7B95C6AD-9F71-47EE-B56A-68B0969A4387}"/>
              </a:ext>
            </a:extLst>
          </p:cNvPr>
          <p:cNvSpPr/>
          <p:nvPr/>
        </p:nvSpPr>
        <p:spPr>
          <a:xfrm>
            <a:off x="3010469" y="98235"/>
            <a:ext cx="525926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УВАГА!</a:t>
            </a:r>
          </a:p>
        </p:txBody>
      </p:sp>
    </p:spTree>
    <p:extLst>
      <p:ext uri="{BB962C8B-B14F-4D97-AF65-F5344CB8AC3E}">
        <p14:creationId xmlns:p14="http://schemas.microsoft.com/office/powerpoint/2010/main" val="343063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/>
      <p:bldP spid="32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-23547" y="0"/>
            <a:ext cx="9167547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14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2181219" y="5558890"/>
            <a:ext cx="71112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Всі міни є вкрай небезпечні!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Термін бойової роботи мін НЕ ОБМЕЖЕНИЙ!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3054" y="5715891"/>
            <a:ext cx="1569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УВАГА! </a:t>
            </a:r>
            <a:endParaRPr lang="uk-UA" sz="2800" dirty="0"/>
          </a:p>
        </p:txBody>
      </p: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8E5910E8-175D-4F23-99ED-8FF62B367760}"/>
              </a:ext>
            </a:extLst>
          </p:cNvPr>
          <p:cNvGrpSpPr/>
          <p:nvPr/>
        </p:nvGrpSpPr>
        <p:grpSpPr>
          <a:xfrm>
            <a:off x="-13425" y="6611554"/>
            <a:ext cx="9157425" cy="260495"/>
            <a:chOff x="-390684" y="3371923"/>
            <a:chExt cx="9153907" cy="285752"/>
          </a:xfrm>
        </p:grpSpPr>
        <p:sp>
          <p:nvSpPr>
            <p:cNvPr id="43" name="Прямокутник 42">
              <a:extLst>
                <a:ext uri="{FF2B5EF4-FFF2-40B4-BE49-F238E27FC236}">
                  <a16:creationId xmlns:a16="http://schemas.microsoft.com/office/drawing/2014/main" id="{1C81DF84-9A92-4F3A-8B45-369EC348F9C7}"/>
                </a:ext>
              </a:extLst>
            </p:cNvPr>
            <p:cNvSpPr/>
            <p:nvPr/>
          </p:nvSpPr>
          <p:spPr>
            <a:xfrm>
              <a:off x="-390684" y="3371924"/>
              <a:ext cx="9144000" cy="28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7" name="Групувати 46">
              <a:extLst>
                <a:ext uri="{FF2B5EF4-FFF2-40B4-BE49-F238E27FC236}">
                  <a16:creationId xmlns:a16="http://schemas.microsoft.com/office/drawing/2014/main" id="{30A98027-3195-4AD5-8CFD-C306AC244E75}"/>
                </a:ext>
              </a:extLst>
            </p:cNvPr>
            <p:cNvGrpSpPr/>
            <p:nvPr/>
          </p:nvGrpSpPr>
          <p:grpSpPr>
            <a:xfrm>
              <a:off x="-380777" y="3371923"/>
              <a:ext cx="9144000" cy="285752"/>
              <a:chOff x="-1" y="-2"/>
              <a:chExt cx="12192000" cy="381003"/>
            </a:xfrm>
          </p:grpSpPr>
          <p:pic>
            <p:nvPicPr>
              <p:cNvPr id="49" name="Рисунок 48">
                <a:extLst>
                  <a:ext uri="{FF2B5EF4-FFF2-40B4-BE49-F238E27FC236}">
                    <a16:creationId xmlns:a16="http://schemas.microsoft.com/office/drawing/2014/main" id="{0E0935BE-8B68-42C3-8626-45B57B952F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0" r="1"/>
              <a:stretch/>
            </p:blipFill>
            <p:spPr>
              <a:xfrm>
                <a:off x="-1" y="0"/>
                <a:ext cx="3148587" cy="381001"/>
              </a:xfrm>
              <a:prstGeom prst="rect">
                <a:avLst/>
              </a:prstGeom>
            </p:spPr>
          </p:pic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90D725DF-DF07-4D7F-824C-D662FA5B2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3612" y="-1"/>
                <a:ext cx="3401575" cy="381001"/>
              </a:xfrm>
              <a:prstGeom prst="rect">
                <a:avLst/>
              </a:prstGeom>
            </p:spPr>
          </p:pic>
          <p:pic>
            <p:nvPicPr>
              <p:cNvPr id="51" name="Рисунок 50">
                <a:extLst>
                  <a:ext uri="{FF2B5EF4-FFF2-40B4-BE49-F238E27FC236}">
                    <a16:creationId xmlns:a16="http://schemas.microsoft.com/office/drawing/2014/main" id="{76C1C253-EDD5-4161-BBAB-AA2F067CAE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212" y="-1"/>
                <a:ext cx="3434338" cy="381001"/>
              </a:xfrm>
              <a:prstGeom prst="rect">
                <a:avLst/>
              </a:prstGeom>
            </p:spPr>
          </p:pic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82E91CB3-CEC2-4187-AE5C-E5820BE2D0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802"/>
              <a:stretch/>
            </p:blipFill>
            <p:spPr>
              <a:xfrm>
                <a:off x="9600050" y="-2"/>
                <a:ext cx="2591949" cy="381001"/>
              </a:xfrm>
              <a:prstGeom prst="rect">
                <a:avLst/>
              </a:prstGeom>
            </p:spPr>
          </p:pic>
        </p:grpSp>
      </p:grp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B922D245-5C3E-4A46-A58E-BDE9603BD907}"/>
              </a:ext>
            </a:extLst>
          </p:cNvPr>
          <p:cNvSpPr/>
          <p:nvPr/>
        </p:nvSpPr>
        <p:spPr>
          <a:xfrm>
            <a:off x="1710924" y="1400709"/>
            <a:ext cx="6212609" cy="4775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БОЄПРИПАСИ, ЩО НЕ ВИБУХНУЛИ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D913C37-C86D-4181-9A4A-E73BD666D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19" y="2165442"/>
            <a:ext cx="1945900" cy="146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30">
            <a:extLst>
              <a:ext uri="{FF2B5EF4-FFF2-40B4-BE49-F238E27FC236}">
                <a16:creationId xmlns:a16="http://schemas.microsoft.com/office/drawing/2014/main" id="{9523A28B-9FD1-471E-A14A-51E9CC4959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935" y="2169849"/>
            <a:ext cx="1948352" cy="146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9513AFC-226D-46E8-84D1-944EC87AB2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1" r="5833" b="4444"/>
          <a:stretch/>
        </p:blipFill>
        <p:spPr>
          <a:xfrm>
            <a:off x="6699355" y="2171798"/>
            <a:ext cx="2213611" cy="145644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5003CE0-7104-450E-A5EA-9F05067101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36" y="3742208"/>
            <a:ext cx="1948818" cy="141404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701D55D-2B99-4EFD-A693-E533BDB712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32" y="3734705"/>
            <a:ext cx="2218936" cy="142154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6469F5A-A975-4518-8398-4342E4D73F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004" y="2157136"/>
            <a:ext cx="2144049" cy="147305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0B5D5F6-90B6-4816-BEE4-D5BDBDD6D6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004" y="3734705"/>
            <a:ext cx="2144049" cy="142154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E8A8E31-D2A6-40E2-906F-FF6E276F05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19" y="3742208"/>
            <a:ext cx="1948352" cy="1414041"/>
          </a:xfrm>
          <a:prstGeom prst="rect">
            <a:avLst/>
          </a:prstGeom>
        </p:spPr>
      </p:pic>
      <p:sp>
        <p:nvSpPr>
          <p:cNvPr id="31" name="Прямокутник 30">
            <a:extLst>
              <a:ext uri="{FF2B5EF4-FFF2-40B4-BE49-F238E27FC236}">
                <a16:creationId xmlns:a16="http://schemas.microsoft.com/office/drawing/2014/main" id="{1F7B309A-CF90-4CF3-A309-3DE5D3E06296}"/>
              </a:ext>
            </a:extLst>
          </p:cNvPr>
          <p:cNvSpPr/>
          <p:nvPr/>
        </p:nvSpPr>
        <p:spPr>
          <a:xfrm>
            <a:off x="-26251" y="-11373"/>
            <a:ext cx="9183015" cy="762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 15"/>
          <p:cNvSpPr/>
          <p:nvPr/>
        </p:nvSpPr>
        <p:spPr>
          <a:xfrm>
            <a:off x="2115359" y="789523"/>
            <a:ext cx="5216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haroni" panose="02010803020104030203" pitchFamily="2" charset="-79"/>
              </a:rPr>
              <a:t>ЗАГРОЗА </a:t>
            </a: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haroni" panose="02010803020104030203" pitchFamily="2" charset="-79"/>
              </a:rPr>
              <a:t> 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9D88414-D958-4773-B0E7-E98ADBCE68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2" y="69925"/>
            <a:ext cx="2181312" cy="59947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D5AFA04-1EC3-450A-B121-E5769A1ED7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11" y="138056"/>
            <a:ext cx="1960434" cy="50542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5FFDE91-D6D4-4A1F-8E83-D2EF0EAFBD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12" b="89868" l="6502" r="89990">
                        <a14:foregroundMark x1="7534" y1="12996" x2="7534" y2="12996"/>
                        <a14:foregroundMark x1="6502" y1="15639" x2="6502" y2="15639"/>
                        <a14:foregroundMark x1="21465" y1="53744" x2="21465" y2="53744"/>
                        <a14:foregroundMark x1="26935" y1="71806" x2="26935" y2="71806"/>
                        <a14:foregroundMark x1="31373" y1="40088" x2="31373" y2="40088"/>
                        <a14:foregroundMark x1="29102" y1="14097" x2="29102" y2="14097"/>
                        <a14:foregroundMark x1="38596" y1="18282" x2="38596" y2="18282"/>
                        <a14:foregroundMark x1="37564" y1="50661" x2="37564" y2="50661"/>
                        <a14:foregroundMark x1="44788" y1="35683" x2="44788" y2="35683"/>
                        <a14:foregroundMark x1="48091" y1="32159" x2="48091" y2="32159"/>
                        <a14:foregroundMark x1="53251" y1="33040" x2="53251" y2="33040"/>
                        <a14:foregroundMark x1="51806" y1="40088" x2="51806" y2="40088"/>
                        <a14:foregroundMark x1="55521" y1="24670" x2="55521" y2="24670"/>
                        <a14:foregroundMark x1="52735" y1="78855" x2="52735" y2="78855"/>
                        <a14:foregroundMark x1="76471" y1="71366" x2="76471" y2="71366"/>
                        <a14:foregroundMark x1="79154" y1="49559" x2="79154" y2="49559"/>
                        <a14:foregroundMark x1="69453" y1="40529" x2="69453" y2="40529"/>
                        <a14:foregroundMark x1="62023" y1="51101" x2="62023" y2="51101"/>
                        <a14:foregroundMark x1="75645" y1="32599" x2="75645" y2="3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77" y="126121"/>
            <a:ext cx="1129704" cy="5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42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-23547" y="0"/>
            <a:ext cx="9167547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14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2045472" y="5653821"/>
            <a:ext cx="71112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Всі міни є вкрай небезпечні!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Термін бойової роботи мін НЕ ОБМЕЖЕНИЙ!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4387" y="5824000"/>
            <a:ext cx="1569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УВАГА! </a:t>
            </a:r>
            <a:endParaRPr lang="uk-UA" sz="2800" dirty="0"/>
          </a:p>
        </p:txBody>
      </p: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8E5910E8-175D-4F23-99ED-8FF62B367760}"/>
              </a:ext>
            </a:extLst>
          </p:cNvPr>
          <p:cNvGrpSpPr/>
          <p:nvPr/>
        </p:nvGrpSpPr>
        <p:grpSpPr>
          <a:xfrm>
            <a:off x="-13425" y="6611554"/>
            <a:ext cx="9157425" cy="260495"/>
            <a:chOff x="-390684" y="3371923"/>
            <a:chExt cx="9153907" cy="285752"/>
          </a:xfrm>
        </p:grpSpPr>
        <p:sp>
          <p:nvSpPr>
            <p:cNvPr id="43" name="Прямокутник 42">
              <a:extLst>
                <a:ext uri="{FF2B5EF4-FFF2-40B4-BE49-F238E27FC236}">
                  <a16:creationId xmlns:a16="http://schemas.microsoft.com/office/drawing/2014/main" id="{1C81DF84-9A92-4F3A-8B45-369EC348F9C7}"/>
                </a:ext>
              </a:extLst>
            </p:cNvPr>
            <p:cNvSpPr/>
            <p:nvPr/>
          </p:nvSpPr>
          <p:spPr>
            <a:xfrm>
              <a:off x="-390684" y="3371924"/>
              <a:ext cx="9144000" cy="28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7" name="Групувати 46">
              <a:extLst>
                <a:ext uri="{FF2B5EF4-FFF2-40B4-BE49-F238E27FC236}">
                  <a16:creationId xmlns:a16="http://schemas.microsoft.com/office/drawing/2014/main" id="{30A98027-3195-4AD5-8CFD-C306AC244E75}"/>
                </a:ext>
              </a:extLst>
            </p:cNvPr>
            <p:cNvGrpSpPr/>
            <p:nvPr/>
          </p:nvGrpSpPr>
          <p:grpSpPr>
            <a:xfrm>
              <a:off x="-380777" y="3371923"/>
              <a:ext cx="9144000" cy="285752"/>
              <a:chOff x="-1" y="-2"/>
              <a:chExt cx="12192000" cy="381003"/>
            </a:xfrm>
          </p:grpSpPr>
          <p:pic>
            <p:nvPicPr>
              <p:cNvPr id="49" name="Рисунок 48">
                <a:extLst>
                  <a:ext uri="{FF2B5EF4-FFF2-40B4-BE49-F238E27FC236}">
                    <a16:creationId xmlns:a16="http://schemas.microsoft.com/office/drawing/2014/main" id="{0E0935BE-8B68-42C3-8626-45B57B952F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0" r="1"/>
              <a:stretch/>
            </p:blipFill>
            <p:spPr>
              <a:xfrm>
                <a:off x="-1" y="0"/>
                <a:ext cx="3148587" cy="381001"/>
              </a:xfrm>
              <a:prstGeom prst="rect">
                <a:avLst/>
              </a:prstGeom>
            </p:spPr>
          </p:pic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90D725DF-DF07-4D7F-824C-D662FA5B2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3612" y="-1"/>
                <a:ext cx="3401575" cy="381001"/>
              </a:xfrm>
              <a:prstGeom prst="rect">
                <a:avLst/>
              </a:prstGeom>
            </p:spPr>
          </p:pic>
          <p:pic>
            <p:nvPicPr>
              <p:cNvPr id="51" name="Рисунок 50">
                <a:extLst>
                  <a:ext uri="{FF2B5EF4-FFF2-40B4-BE49-F238E27FC236}">
                    <a16:creationId xmlns:a16="http://schemas.microsoft.com/office/drawing/2014/main" id="{76C1C253-EDD5-4161-BBAB-AA2F067CAE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212" y="-1"/>
                <a:ext cx="3434338" cy="381001"/>
              </a:xfrm>
              <a:prstGeom prst="rect">
                <a:avLst/>
              </a:prstGeom>
            </p:spPr>
          </p:pic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82E91CB3-CEC2-4187-AE5C-E5820BE2D0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802"/>
              <a:stretch/>
            </p:blipFill>
            <p:spPr>
              <a:xfrm>
                <a:off x="9600050" y="-2"/>
                <a:ext cx="2591949" cy="381001"/>
              </a:xfrm>
              <a:prstGeom prst="rect">
                <a:avLst/>
              </a:prstGeom>
            </p:spPr>
          </p:pic>
        </p:grpSp>
      </p:grp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B922D245-5C3E-4A46-A58E-BDE9603BD907}"/>
              </a:ext>
            </a:extLst>
          </p:cNvPr>
          <p:cNvSpPr/>
          <p:nvPr/>
        </p:nvSpPr>
        <p:spPr>
          <a:xfrm>
            <a:off x="3783718" y="1426040"/>
            <a:ext cx="1576563" cy="4775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МІНИ</a:t>
            </a:r>
          </a:p>
        </p:txBody>
      </p:sp>
      <p:sp>
        <p:nvSpPr>
          <p:cNvPr id="31" name="Прямокутник 30">
            <a:extLst>
              <a:ext uri="{FF2B5EF4-FFF2-40B4-BE49-F238E27FC236}">
                <a16:creationId xmlns:a16="http://schemas.microsoft.com/office/drawing/2014/main" id="{0E720023-937D-4AA6-8BCF-30AFE26DFCF9}"/>
              </a:ext>
            </a:extLst>
          </p:cNvPr>
          <p:cNvSpPr/>
          <p:nvPr/>
        </p:nvSpPr>
        <p:spPr>
          <a:xfrm>
            <a:off x="1177660" y="2001495"/>
            <a:ext cx="2734933" cy="4775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ПРОТИПІХОТНІ</a:t>
            </a: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BA546514-F501-4085-BDE7-81E1A00AA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163" y="2638223"/>
            <a:ext cx="629716" cy="130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722272C-98CC-4A7F-A264-18810C0FC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573" y="2703585"/>
            <a:ext cx="1774540" cy="126813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5385077-D8F8-42C7-A4B5-EBC7C0D4C2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" y="4060806"/>
            <a:ext cx="1623574" cy="121585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E733A67-E651-4B9A-ADB0-5CEECE851B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00" y="4060806"/>
            <a:ext cx="1774540" cy="123800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3DA86AB-CFBA-4531-9DCA-4492DA016D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" y="2683973"/>
            <a:ext cx="1700047" cy="127503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181265F-2C7B-499C-8DC6-31C8E9C9A1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687" y="4065174"/>
            <a:ext cx="1567426" cy="1211484"/>
          </a:xfrm>
          <a:prstGeom prst="rect">
            <a:avLst/>
          </a:prstGeom>
        </p:spPr>
      </p:pic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id="{D656D498-1273-4C18-AFFB-11535EBE2FC8}"/>
              </a:ext>
            </a:extLst>
          </p:cNvPr>
          <p:cNvSpPr/>
          <p:nvPr/>
        </p:nvSpPr>
        <p:spPr>
          <a:xfrm>
            <a:off x="-23547" y="-11408"/>
            <a:ext cx="9183015" cy="762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 15"/>
          <p:cNvSpPr/>
          <p:nvPr/>
        </p:nvSpPr>
        <p:spPr>
          <a:xfrm>
            <a:off x="1876634" y="776896"/>
            <a:ext cx="5367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haroni" panose="02010803020104030203" pitchFamily="2" charset="-79"/>
              </a:rPr>
              <a:t>ЗАГРОЗА </a:t>
            </a: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haroni" panose="02010803020104030203" pitchFamily="2" charset="-79"/>
              </a:rPr>
              <a:t> </a:t>
            </a:r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9D9F413B-5711-4667-B675-43C83939C233}"/>
              </a:ext>
            </a:extLst>
          </p:cNvPr>
          <p:cNvSpPr/>
          <p:nvPr/>
        </p:nvSpPr>
        <p:spPr>
          <a:xfrm>
            <a:off x="5306445" y="1997994"/>
            <a:ext cx="3590681" cy="4775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ПРОТИТРАНСПОРТНІІ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DDF3708-8E80-446D-866C-A2BD0108A2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18" y="2735018"/>
            <a:ext cx="1582852" cy="123670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2797833-0E27-4FAF-8B5C-6586F6CDAE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359" y="4068619"/>
            <a:ext cx="1567427" cy="123800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EA6DA78-049A-4754-BD4B-C0E4A4F01C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934" y="2720619"/>
            <a:ext cx="1582852" cy="125110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40B3411-58E9-467D-8CDC-1AD50AECC7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32" y="4068619"/>
            <a:ext cx="1567425" cy="1229712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976203B-09C3-460B-80DF-15849C136E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2" y="69925"/>
            <a:ext cx="2181312" cy="59947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84D5E92-8C37-458E-8815-46B8843208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11" y="138056"/>
            <a:ext cx="1960434" cy="50542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4A260219-6E04-4489-84C4-A9B32833E4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12" b="89868" l="6502" r="89990">
                        <a14:foregroundMark x1="7534" y1="12996" x2="7534" y2="12996"/>
                        <a14:foregroundMark x1="6502" y1="15639" x2="6502" y2="15639"/>
                        <a14:foregroundMark x1="21465" y1="53744" x2="21465" y2="53744"/>
                        <a14:foregroundMark x1="26935" y1="71806" x2="26935" y2="71806"/>
                        <a14:foregroundMark x1="31373" y1="40088" x2="31373" y2="40088"/>
                        <a14:foregroundMark x1="29102" y1="14097" x2="29102" y2="14097"/>
                        <a14:foregroundMark x1="38596" y1="18282" x2="38596" y2="18282"/>
                        <a14:foregroundMark x1="37564" y1="50661" x2="37564" y2="50661"/>
                        <a14:foregroundMark x1="44788" y1="35683" x2="44788" y2="35683"/>
                        <a14:foregroundMark x1="48091" y1="32159" x2="48091" y2="32159"/>
                        <a14:foregroundMark x1="53251" y1="33040" x2="53251" y2="33040"/>
                        <a14:foregroundMark x1="51806" y1="40088" x2="51806" y2="40088"/>
                        <a14:foregroundMark x1="55521" y1="24670" x2="55521" y2="24670"/>
                        <a14:foregroundMark x1="52735" y1="78855" x2="52735" y2="78855"/>
                        <a14:foregroundMark x1="76471" y1="71366" x2="76471" y2="71366"/>
                        <a14:foregroundMark x1="79154" y1="49559" x2="79154" y2="49559"/>
                        <a14:foregroundMark x1="69453" y1="40529" x2="69453" y2="40529"/>
                        <a14:foregroundMark x1="62023" y1="51101" x2="62023" y2="51101"/>
                        <a14:foregroundMark x1="75645" y1="32599" x2="75645" y2="3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77" y="126121"/>
            <a:ext cx="1129704" cy="5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3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" grpId="0"/>
      <p:bldP spid="6" grpId="0" animBg="1"/>
      <p:bldP spid="31" grpId="0" animBg="1"/>
      <p:bldP spid="16" grpId="0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903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1400" dirty="0"/>
          </a:p>
        </p:txBody>
      </p: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73888830-54E3-420B-9D19-7C12741E8AF8}"/>
              </a:ext>
            </a:extLst>
          </p:cNvPr>
          <p:cNvGrpSpPr/>
          <p:nvPr/>
        </p:nvGrpSpPr>
        <p:grpSpPr>
          <a:xfrm>
            <a:off x="-13425" y="6597505"/>
            <a:ext cx="9157425" cy="260495"/>
            <a:chOff x="-390684" y="3371923"/>
            <a:chExt cx="9153907" cy="285752"/>
          </a:xfrm>
        </p:grpSpPr>
        <p:sp>
          <p:nvSpPr>
            <p:cNvPr id="37" name="Прямокутник 36">
              <a:extLst>
                <a:ext uri="{FF2B5EF4-FFF2-40B4-BE49-F238E27FC236}">
                  <a16:creationId xmlns:a16="http://schemas.microsoft.com/office/drawing/2014/main" id="{FAFD11AA-1C8E-4AFF-B7EA-EDB5507E51FB}"/>
                </a:ext>
              </a:extLst>
            </p:cNvPr>
            <p:cNvSpPr/>
            <p:nvPr/>
          </p:nvSpPr>
          <p:spPr>
            <a:xfrm>
              <a:off x="-390684" y="3371924"/>
              <a:ext cx="9144000" cy="28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38" name="Групувати 37">
              <a:extLst>
                <a:ext uri="{FF2B5EF4-FFF2-40B4-BE49-F238E27FC236}">
                  <a16:creationId xmlns:a16="http://schemas.microsoft.com/office/drawing/2014/main" id="{E4720C21-D46A-4AF1-A9EC-35D5F6481141}"/>
                </a:ext>
              </a:extLst>
            </p:cNvPr>
            <p:cNvGrpSpPr/>
            <p:nvPr/>
          </p:nvGrpSpPr>
          <p:grpSpPr>
            <a:xfrm>
              <a:off x="-380777" y="3371923"/>
              <a:ext cx="9144000" cy="285752"/>
              <a:chOff x="-1" y="-2"/>
              <a:chExt cx="12192000" cy="381003"/>
            </a:xfrm>
          </p:grpSpPr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AA90BABE-FFB8-47DC-B29C-FB92DD83AE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0" r="1"/>
              <a:stretch/>
            </p:blipFill>
            <p:spPr>
              <a:xfrm>
                <a:off x="-1" y="0"/>
                <a:ext cx="3148587" cy="381001"/>
              </a:xfrm>
              <a:prstGeom prst="rect">
                <a:avLst/>
              </a:prstGeom>
            </p:spPr>
          </p:pic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D51E932E-94AF-481A-9041-89B5E3C7E4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3612" y="-1"/>
                <a:ext cx="3401575" cy="381001"/>
              </a:xfrm>
              <a:prstGeom prst="rect">
                <a:avLst/>
              </a:prstGeom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7BEDA9E2-42AD-4CD6-9432-55F59D25C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212" y="-1"/>
                <a:ext cx="3434338" cy="381001"/>
              </a:xfrm>
              <a:prstGeom prst="rect">
                <a:avLst/>
              </a:prstGeom>
            </p:spPr>
          </p:pic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5D27FDBB-F9DA-473D-9854-FBA3EE4AC6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802"/>
              <a:stretch/>
            </p:blipFill>
            <p:spPr>
              <a:xfrm>
                <a:off x="9600050" y="-2"/>
                <a:ext cx="2591949" cy="381001"/>
              </a:xfrm>
              <a:prstGeom prst="rect">
                <a:avLst/>
              </a:prstGeom>
            </p:spPr>
          </p:pic>
        </p:grpSp>
      </p:grpSp>
      <p:pic>
        <p:nvPicPr>
          <p:cNvPr id="35" name="Изображение 1">
            <a:extLst>
              <a:ext uri="{FF2B5EF4-FFF2-40B4-BE49-F238E27FC236}">
                <a16:creationId xmlns:a16="http://schemas.microsoft.com/office/drawing/2014/main" id="{C368B668-9BEB-404B-B1CC-17A5B3BE1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6" y="2433787"/>
            <a:ext cx="2547714" cy="170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Изображение 9">
            <a:extLst>
              <a:ext uri="{FF2B5EF4-FFF2-40B4-BE49-F238E27FC236}">
                <a16:creationId xmlns:a16="http://schemas.microsoft.com/office/drawing/2014/main" id="{3A8D10B9-B05B-44FA-A3F0-4096C43C8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71" y="4692745"/>
            <a:ext cx="2260723" cy="162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Изображение 14">
            <a:extLst>
              <a:ext uri="{FF2B5EF4-FFF2-40B4-BE49-F238E27FC236}">
                <a16:creationId xmlns:a16="http://schemas.microsoft.com/office/drawing/2014/main" id="{C2184E79-3DF2-49E5-8635-7BFB45E2C5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2252" r="7777" b="5650"/>
          <a:stretch>
            <a:fillRect/>
          </a:stretch>
        </p:blipFill>
        <p:spPr bwMode="auto">
          <a:xfrm>
            <a:off x="621525" y="4616691"/>
            <a:ext cx="1841069" cy="153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Изображение 15">
            <a:extLst>
              <a:ext uri="{FF2B5EF4-FFF2-40B4-BE49-F238E27FC236}">
                <a16:creationId xmlns:a16="http://schemas.microsoft.com/office/drawing/2014/main" id="{37C7689F-AF2F-47D5-8D8A-460828A1DB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476" y="2282892"/>
            <a:ext cx="1005817" cy="173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Изображение 16">
            <a:extLst>
              <a:ext uri="{FF2B5EF4-FFF2-40B4-BE49-F238E27FC236}">
                <a16:creationId xmlns:a16="http://schemas.microsoft.com/office/drawing/2014/main" id="{C3568400-3A8E-48E7-A003-E44C5D29DF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83697" y="4227954"/>
            <a:ext cx="1246777" cy="235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Изображение 19">
            <a:extLst>
              <a:ext uri="{FF2B5EF4-FFF2-40B4-BE49-F238E27FC236}">
                <a16:creationId xmlns:a16="http://schemas.microsoft.com/office/drawing/2014/main" id="{4567356F-B336-46AF-B8EA-17FEBE0245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t="1971" r="54102" b="21976"/>
          <a:stretch>
            <a:fillRect/>
          </a:stretch>
        </p:blipFill>
        <p:spPr bwMode="auto">
          <a:xfrm>
            <a:off x="3231674" y="2417749"/>
            <a:ext cx="652496" cy="161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Изображение 22">
            <a:extLst>
              <a:ext uri="{FF2B5EF4-FFF2-40B4-BE49-F238E27FC236}">
                <a16:creationId xmlns:a16="http://schemas.microsoft.com/office/drawing/2014/main" id="{1DF4A502-FD9A-42F6-983B-52B7B0DC5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564" y="2601843"/>
            <a:ext cx="2012991" cy="150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Изображение 23">
            <a:extLst>
              <a:ext uri="{FF2B5EF4-FFF2-40B4-BE49-F238E27FC236}">
                <a16:creationId xmlns:a16="http://schemas.microsoft.com/office/drawing/2014/main" id="{5D50C085-DBF5-4D64-8482-A49D0F1307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t="5888" r="56000" b="7642"/>
          <a:stretch>
            <a:fillRect/>
          </a:stretch>
        </p:blipFill>
        <p:spPr bwMode="auto">
          <a:xfrm>
            <a:off x="7079997" y="2923950"/>
            <a:ext cx="289697" cy="96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Изображение 24">
            <a:extLst>
              <a:ext uri="{FF2B5EF4-FFF2-40B4-BE49-F238E27FC236}">
                <a16:creationId xmlns:a16="http://schemas.microsoft.com/office/drawing/2014/main" id="{C7186DCA-E90E-4B35-B324-9E8F9D1070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2" t="12094" r="9048" b="3261"/>
          <a:stretch>
            <a:fillRect/>
          </a:stretch>
        </p:blipFill>
        <p:spPr bwMode="auto">
          <a:xfrm>
            <a:off x="6326998" y="2762067"/>
            <a:ext cx="311357" cy="113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Изображение 17">
            <a:extLst>
              <a:ext uri="{FF2B5EF4-FFF2-40B4-BE49-F238E27FC236}">
                <a16:creationId xmlns:a16="http://schemas.microsoft.com/office/drawing/2014/main" id="{6A8B5BA9-1D3B-492A-925A-97053419592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6388">
            <a:off x="5316947" y="4440161"/>
            <a:ext cx="345133" cy="18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Прямокутник 56">
            <a:extLst>
              <a:ext uri="{FF2B5EF4-FFF2-40B4-BE49-F238E27FC236}">
                <a16:creationId xmlns:a16="http://schemas.microsoft.com/office/drawing/2014/main" id="{DEDC71D1-F211-4043-87BE-44075936B934}"/>
              </a:ext>
            </a:extLst>
          </p:cNvPr>
          <p:cNvSpPr/>
          <p:nvPr/>
        </p:nvSpPr>
        <p:spPr>
          <a:xfrm>
            <a:off x="2207821" y="1522218"/>
            <a:ext cx="4767943" cy="4775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ДЕТОНАТОРИ / ПІДРИВНИКИ</a:t>
            </a:r>
          </a:p>
        </p:txBody>
      </p: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07785115-49B8-441A-9A42-F0D9952AA87A}"/>
              </a:ext>
            </a:extLst>
          </p:cNvPr>
          <p:cNvSpPr/>
          <p:nvPr/>
        </p:nvSpPr>
        <p:spPr>
          <a:xfrm>
            <a:off x="-26251" y="-11373"/>
            <a:ext cx="9183015" cy="762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C1AF1A4-ADC5-4FD7-B146-21E0CC4FBA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2" y="69925"/>
            <a:ext cx="2181312" cy="59947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3C9D0CD-2D05-438A-9430-8C301628C8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11" y="138056"/>
            <a:ext cx="1960434" cy="50542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4D106F7-5D5A-45FE-9C90-442E08D843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12" b="89868" l="6502" r="89990">
                        <a14:foregroundMark x1="7534" y1="12996" x2="7534" y2="12996"/>
                        <a14:foregroundMark x1="6502" y1="15639" x2="6502" y2="15639"/>
                        <a14:foregroundMark x1="21465" y1="53744" x2="21465" y2="53744"/>
                        <a14:foregroundMark x1="26935" y1="71806" x2="26935" y2="71806"/>
                        <a14:foregroundMark x1="31373" y1="40088" x2="31373" y2="40088"/>
                        <a14:foregroundMark x1="29102" y1="14097" x2="29102" y2="14097"/>
                        <a14:foregroundMark x1="38596" y1="18282" x2="38596" y2="18282"/>
                        <a14:foregroundMark x1="37564" y1="50661" x2="37564" y2="50661"/>
                        <a14:foregroundMark x1="44788" y1="35683" x2="44788" y2="35683"/>
                        <a14:foregroundMark x1="48091" y1="32159" x2="48091" y2="32159"/>
                        <a14:foregroundMark x1="53251" y1="33040" x2="53251" y2="33040"/>
                        <a14:foregroundMark x1="51806" y1="40088" x2="51806" y2="40088"/>
                        <a14:foregroundMark x1="55521" y1="24670" x2="55521" y2="24670"/>
                        <a14:foregroundMark x1="52735" y1="78855" x2="52735" y2="78855"/>
                        <a14:foregroundMark x1="76471" y1="71366" x2="76471" y2="71366"/>
                        <a14:foregroundMark x1="79154" y1="49559" x2="79154" y2="49559"/>
                        <a14:foregroundMark x1="69453" y1="40529" x2="69453" y2="40529"/>
                        <a14:foregroundMark x1="62023" y1="51101" x2="62023" y2="51101"/>
                        <a14:foregroundMark x1="75645" y1="32599" x2="75645" y2="3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77" y="126121"/>
            <a:ext cx="1129704" cy="529294"/>
          </a:xfrm>
          <a:prstGeom prst="rect">
            <a:avLst/>
          </a:prstGeom>
        </p:spPr>
      </p:pic>
      <p:sp>
        <p:nvSpPr>
          <p:cNvPr id="29" name="Прямокутник 28">
            <a:extLst>
              <a:ext uri="{FF2B5EF4-FFF2-40B4-BE49-F238E27FC236}">
                <a16:creationId xmlns:a16="http://schemas.microsoft.com/office/drawing/2014/main" id="{325E7448-C2F0-4B80-B28D-A8052662F343}"/>
              </a:ext>
            </a:extLst>
          </p:cNvPr>
          <p:cNvSpPr/>
          <p:nvPr/>
        </p:nvSpPr>
        <p:spPr>
          <a:xfrm>
            <a:off x="1876740" y="768667"/>
            <a:ext cx="5367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haroni" panose="02010803020104030203" pitchFamily="2" charset="-79"/>
              </a:rPr>
              <a:t>ЗАГРОЗА </a:t>
            </a: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8934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9911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14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3B1872-30D7-46A3-94C0-AF0F7C7B2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53911" cy="6869372"/>
          </a:xfrm>
          <a:prstGeom prst="rect">
            <a:avLst/>
          </a:prstGeom>
        </p:spPr>
      </p:pic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73888830-54E3-420B-9D19-7C12741E8AF8}"/>
              </a:ext>
            </a:extLst>
          </p:cNvPr>
          <p:cNvGrpSpPr/>
          <p:nvPr/>
        </p:nvGrpSpPr>
        <p:grpSpPr>
          <a:xfrm>
            <a:off x="-13425" y="6597505"/>
            <a:ext cx="9157425" cy="260495"/>
            <a:chOff x="-390684" y="3371923"/>
            <a:chExt cx="9153907" cy="285752"/>
          </a:xfrm>
        </p:grpSpPr>
        <p:sp>
          <p:nvSpPr>
            <p:cNvPr id="37" name="Прямокутник 36">
              <a:extLst>
                <a:ext uri="{FF2B5EF4-FFF2-40B4-BE49-F238E27FC236}">
                  <a16:creationId xmlns:a16="http://schemas.microsoft.com/office/drawing/2014/main" id="{FAFD11AA-1C8E-4AFF-B7EA-EDB5507E51FB}"/>
                </a:ext>
              </a:extLst>
            </p:cNvPr>
            <p:cNvSpPr/>
            <p:nvPr/>
          </p:nvSpPr>
          <p:spPr>
            <a:xfrm>
              <a:off x="-390684" y="3371924"/>
              <a:ext cx="9144000" cy="28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38" name="Групувати 37">
              <a:extLst>
                <a:ext uri="{FF2B5EF4-FFF2-40B4-BE49-F238E27FC236}">
                  <a16:creationId xmlns:a16="http://schemas.microsoft.com/office/drawing/2014/main" id="{E4720C21-D46A-4AF1-A9EC-35D5F6481141}"/>
                </a:ext>
              </a:extLst>
            </p:cNvPr>
            <p:cNvGrpSpPr/>
            <p:nvPr/>
          </p:nvGrpSpPr>
          <p:grpSpPr>
            <a:xfrm>
              <a:off x="-380777" y="3371923"/>
              <a:ext cx="9144000" cy="285752"/>
              <a:chOff x="-1" y="-2"/>
              <a:chExt cx="12192000" cy="381003"/>
            </a:xfrm>
          </p:grpSpPr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AA90BABE-FFB8-47DC-B29C-FB92DD83AE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0" r="1"/>
              <a:stretch/>
            </p:blipFill>
            <p:spPr>
              <a:xfrm>
                <a:off x="-1" y="0"/>
                <a:ext cx="3148587" cy="381001"/>
              </a:xfrm>
              <a:prstGeom prst="rect">
                <a:avLst/>
              </a:prstGeom>
            </p:spPr>
          </p:pic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D51E932E-94AF-481A-9041-89B5E3C7E4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3612" y="-1"/>
                <a:ext cx="3401575" cy="381001"/>
              </a:xfrm>
              <a:prstGeom prst="rect">
                <a:avLst/>
              </a:prstGeom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7BEDA9E2-42AD-4CD6-9432-55F59D25C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212" y="-1"/>
                <a:ext cx="3434338" cy="381001"/>
              </a:xfrm>
              <a:prstGeom prst="rect">
                <a:avLst/>
              </a:prstGeom>
            </p:spPr>
          </p:pic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5D27FDBB-F9DA-473D-9854-FBA3EE4AC6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802"/>
              <a:stretch/>
            </p:blipFill>
            <p:spPr>
              <a:xfrm>
                <a:off x="9600050" y="-2"/>
                <a:ext cx="2591949" cy="381001"/>
              </a:xfrm>
              <a:prstGeom prst="rect">
                <a:avLst/>
              </a:prstGeom>
            </p:spPr>
          </p:pic>
        </p:grpSp>
      </p:grpSp>
      <p:sp>
        <p:nvSpPr>
          <p:cNvPr id="57" name="Прямокутник 56">
            <a:extLst>
              <a:ext uri="{FF2B5EF4-FFF2-40B4-BE49-F238E27FC236}">
                <a16:creationId xmlns:a16="http://schemas.microsoft.com/office/drawing/2014/main" id="{DEDC71D1-F211-4043-87BE-44075936B934}"/>
              </a:ext>
            </a:extLst>
          </p:cNvPr>
          <p:cNvSpPr/>
          <p:nvPr/>
        </p:nvSpPr>
        <p:spPr>
          <a:xfrm>
            <a:off x="2717682" y="862258"/>
            <a:ext cx="4199094" cy="4775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ЗАЛИШЕНІ БОЄПРИПАСИ</a:t>
            </a:r>
          </a:p>
        </p:txBody>
      </p:sp>
      <p:pic>
        <p:nvPicPr>
          <p:cNvPr id="28" name="Изображение 14">
            <a:extLst>
              <a:ext uri="{FF2B5EF4-FFF2-40B4-BE49-F238E27FC236}">
                <a16:creationId xmlns:a16="http://schemas.microsoft.com/office/drawing/2014/main" id="{831F89D3-D575-4B8D-8D63-B61B4C3E6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124" y="4743691"/>
            <a:ext cx="2460787" cy="1842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Изображение 12">
            <a:extLst>
              <a:ext uri="{FF2B5EF4-FFF2-40B4-BE49-F238E27FC236}">
                <a16:creationId xmlns:a16="http://schemas.microsoft.com/office/drawing/2014/main" id="{2FBD7B59-E618-4EFD-B1B7-6E370B7258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545" y="4751827"/>
            <a:ext cx="2728648" cy="1826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154D14F-ACC3-42F4-8A57-56DBB51036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123" y="3317646"/>
            <a:ext cx="2460788" cy="1384194"/>
          </a:xfrm>
          <a:prstGeom prst="rect">
            <a:avLst/>
          </a:prstGeom>
        </p:spPr>
      </p:pic>
      <p:sp>
        <p:nvSpPr>
          <p:cNvPr id="31" name="Прямокутник 14">
            <a:extLst>
              <a:ext uri="{FF2B5EF4-FFF2-40B4-BE49-F238E27FC236}">
                <a16:creationId xmlns:a16="http://schemas.microsoft.com/office/drawing/2014/main" id="{2694ABBF-0E6B-405A-ACBA-FFA54B9DA0DF}"/>
              </a:ext>
            </a:extLst>
          </p:cNvPr>
          <p:cNvSpPr/>
          <p:nvPr/>
        </p:nvSpPr>
        <p:spPr>
          <a:xfrm>
            <a:off x="4632308" y="1769203"/>
            <a:ext cx="45978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46063">
              <a:buFont typeface="Arial" panose="020B0604020202020204" pitchFamily="34" charset="0"/>
              <a:buChar char="•"/>
              <a:defRPr/>
            </a:pPr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ПОКИНУТИХ ВІЙСЬКОВИХ ПОЗИЦІЙ (бліндажі, окопи, інженерні укриття)</a:t>
            </a:r>
          </a:p>
          <a:p>
            <a:pPr marL="342900" indent="-246063">
              <a:buFont typeface="Arial" panose="020B0604020202020204" pitchFamily="34" charset="0"/>
              <a:buChar char="•"/>
              <a:defRPr/>
            </a:pPr>
            <a:endParaRPr lang="uk-UA" sz="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  <a:p>
            <a:pPr marL="342900" indent="-246063">
              <a:buFont typeface="Arial" panose="020B0604020202020204" pitchFamily="34" charset="0"/>
              <a:buChar char="•"/>
              <a:defRPr/>
            </a:pPr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ЗРУЙНОВАНИХ АБО ПОКИНУТИХ БУДІВЕЛЬ</a:t>
            </a:r>
          </a:p>
        </p:txBody>
      </p:sp>
      <p:sp>
        <p:nvSpPr>
          <p:cNvPr id="32" name="Прямокутник 15">
            <a:extLst>
              <a:ext uri="{FF2B5EF4-FFF2-40B4-BE49-F238E27FC236}">
                <a16:creationId xmlns:a16="http://schemas.microsoft.com/office/drawing/2014/main" id="{F6D56FE9-4E69-40CC-AF35-061B1607E9C3}"/>
              </a:ext>
            </a:extLst>
          </p:cNvPr>
          <p:cNvSpPr/>
          <p:nvPr/>
        </p:nvSpPr>
        <p:spPr>
          <a:xfrm>
            <a:off x="4256711" y="1380828"/>
            <a:ext cx="4935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МОЖУТЬ ЗНАХОДИТИСЬ БІЛЯ:</a:t>
            </a: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EEA2352C-3841-4E27-8DF7-58A57AB683D4}"/>
              </a:ext>
            </a:extLst>
          </p:cNvPr>
          <p:cNvSpPr/>
          <p:nvPr/>
        </p:nvSpPr>
        <p:spPr>
          <a:xfrm>
            <a:off x="-26251" y="-11373"/>
            <a:ext cx="9183015" cy="762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23ABCB9-3593-4A75-B274-AF3B2B12C2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2" y="69925"/>
            <a:ext cx="2181312" cy="59947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6ED5362-1553-4568-9E19-3BDC9DDA71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11" y="138056"/>
            <a:ext cx="1960434" cy="50542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58D60-ADD5-4AF0-B9BA-D805C22C92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12" b="89868" l="6502" r="89990">
                        <a14:foregroundMark x1="7534" y1="12996" x2="7534" y2="12996"/>
                        <a14:foregroundMark x1="6502" y1="15639" x2="6502" y2="15639"/>
                        <a14:foregroundMark x1="21465" y1="53744" x2="21465" y2="53744"/>
                        <a14:foregroundMark x1="26935" y1="71806" x2="26935" y2="71806"/>
                        <a14:foregroundMark x1="31373" y1="40088" x2="31373" y2="40088"/>
                        <a14:foregroundMark x1="29102" y1="14097" x2="29102" y2="14097"/>
                        <a14:foregroundMark x1="38596" y1="18282" x2="38596" y2="18282"/>
                        <a14:foregroundMark x1="37564" y1="50661" x2="37564" y2="50661"/>
                        <a14:foregroundMark x1="44788" y1="35683" x2="44788" y2="35683"/>
                        <a14:foregroundMark x1="48091" y1="32159" x2="48091" y2="32159"/>
                        <a14:foregroundMark x1="53251" y1="33040" x2="53251" y2="33040"/>
                        <a14:foregroundMark x1="51806" y1="40088" x2="51806" y2="40088"/>
                        <a14:foregroundMark x1="55521" y1="24670" x2="55521" y2="24670"/>
                        <a14:foregroundMark x1="52735" y1="78855" x2="52735" y2="78855"/>
                        <a14:foregroundMark x1="76471" y1="71366" x2="76471" y2="71366"/>
                        <a14:foregroundMark x1="79154" y1="49559" x2="79154" y2="49559"/>
                        <a14:foregroundMark x1="69453" y1="40529" x2="69453" y2="40529"/>
                        <a14:foregroundMark x1="62023" y1="51101" x2="62023" y2="51101"/>
                        <a14:foregroundMark x1="75645" y1="32599" x2="75645" y2="3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470" y="138056"/>
            <a:ext cx="1129704" cy="529294"/>
          </a:xfrm>
          <a:prstGeom prst="rect">
            <a:avLst/>
          </a:prstGeom>
        </p:spPr>
      </p:pic>
      <p:sp>
        <p:nvSpPr>
          <p:cNvPr id="34" name="Прямокутник 33">
            <a:extLst>
              <a:ext uri="{FF2B5EF4-FFF2-40B4-BE49-F238E27FC236}">
                <a16:creationId xmlns:a16="http://schemas.microsoft.com/office/drawing/2014/main" id="{DEBDBFB0-7A7A-4EAC-B90F-39D05BB301EC}"/>
              </a:ext>
            </a:extLst>
          </p:cNvPr>
          <p:cNvSpPr/>
          <p:nvPr/>
        </p:nvSpPr>
        <p:spPr>
          <a:xfrm>
            <a:off x="2786049" y="42489"/>
            <a:ext cx="5367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haroni" panose="02010803020104030203" pitchFamily="2" charset="-79"/>
              </a:rPr>
              <a:t>ЗАГРОЗА </a:t>
            </a: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4983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1400" dirty="0"/>
          </a:p>
        </p:txBody>
      </p: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73888830-54E3-420B-9D19-7C12741E8AF8}"/>
              </a:ext>
            </a:extLst>
          </p:cNvPr>
          <p:cNvGrpSpPr/>
          <p:nvPr/>
        </p:nvGrpSpPr>
        <p:grpSpPr>
          <a:xfrm>
            <a:off x="-13425" y="6597505"/>
            <a:ext cx="9157425" cy="260495"/>
            <a:chOff x="-390684" y="3371923"/>
            <a:chExt cx="9153907" cy="285752"/>
          </a:xfrm>
        </p:grpSpPr>
        <p:sp>
          <p:nvSpPr>
            <p:cNvPr id="37" name="Прямокутник 36">
              <a:extLst>
                <a:ext uri="{FF2B5EF4-FFF2-40B4-BE49-F238E27FC236}">
                  <a16:creationId xmlns:a16="http://schemas.microsoft.com/office/drawing/2014/main" id="{FAFD11AA-1C8E-4AFF-B7EA-EDB5507E51FB}"/>
                </a:ext>
              </a:extLst>
            </p:cNvPr>
            <p:cNvSpPr/>
            <p:nvPr/>
          </p:nvSpPr>
          <p:spPr>
            <a:xfrm>
              <a:off x="-390684" y="3371924"/>
              <a:ext cx="9144000" cy="28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38" name="Групувати 37">
              <a:extLst>
                <a:ext uri="{FF2B5EF4-FFF2-40B4-BE49-F238E27FC236}">
                  <a16:creationId xmlns:a16="http://schemas.microsoft.com/office/drawing/2014/main" id="{E4720C21-D46A-4AF1-A9EC-35D5F6481141}"/>
                </a:ext>
              </a:extLst>
            </p:cNvPr>
            <p:cNvGrpSpPr/>
            <p:nvPr/>
          </p:nvGrpSpPr>
          <p:grpSpPr>
            <a:xfrm>
              <a:off x="-380777" y="3371923"/>
              <a:ext cx="9144000" cy="285752"/>
              <a:chOff x="-1" y="-2"/>
              <a:chExt cx="12192000" cy="381003"/>
            </a:xfrm>
          </p:grpSpPr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AA90BABE-FFB8-47DC-B29C-FB92DD83AE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0" r="1"/>
              <a:stretch/>
            </p:blipFill>
            <p:spPr>
              <a:xfrm>
                <a:off x="-1" y="0"/>
                <a:ext cx="3148587" cy="381001"/>
              </a:xfrm>
              <a:prstGeom prst="rect">
                <a:avLst/>
              </a:prstGeom>
            </p:spPr>
          </p:pic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D51E932E-94AF-481A-9041-89B5E3C7E4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3612" y="-1"/>
                <a:ext cx="3401575" cy="381001"/>
              </a:xfrm>
              <a:prstGeom prst="rect">
                <a:avLst/>
              </a:prstGeom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7BEDA9E2-42AD-4CD6-9432-55F59D25C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212" y="-1"/>
                <a:ext cx="3434338" cy="381001"/>
              </a:xfrm>
              <a:prstGeom prst="rect">
                <a:avLst/>
              </a:prstGeom>
            </p:spPr>
          </p:pic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5D27FDBB-F9DA-473D-9854-FBA3EE4AC6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802"/>
              <a:stretch/>
            </p:blipFill>
            <p:spPr>
              <a:xfrm>
                <a:off x="9600050" y="-2"/>
                <a:ext cx="2591949" cy="381001"/>
              </a:xfrm>
              <a:prstGeom prst="rect">
                <a:avLst/>
              </a:prstGeom>
            </p:spPr>
          </p:pic>
        </p:grpSp>
      </p:grpSp>
      <p:sp>
        <p:nvSpPr>
          <p:cNvPr id="57" name="Прямокутник 56">
            <a:extLst>
              <a:ext uri="{FF2B5EF4-FFF2-40B4-BE49-F238E27FC236}">
                <a16:creationId xmlns:a16="http://schemas.microsoft.com/office/drawing/2014/main" id="{DEDC71D1-F211-4043-87BE-44075936B934}"/>
              </a:ext>
            </a:extLst>
          </p:cNvPr>
          <p:cNvSpPr/>
          <p:nvPr/>
        </p:nvSpPr>
        <p:spPr>
          <a:xfrm>
            <a:off x="3825640" y="1585259"/>
            <a:ext cx="1492719" cy="4775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НАБОЇ</a:t>
            </a:r>
          </a:p>
        </p:txBody>
      </p:sp>
      <p:pic>
        <p:nvPicPr>
          <p:cNvPr id="30" name="Рисунок 3">
            <a:extLst>
              <a:ext uri="{FF2B5EF4-FFF2-40B4-BE49-F238E27FC236}">
                <a16:creationId xmlns:a16="http://schemas.microsoft.com/office/drawing/2014/main" id="{99A1343A-5F4E-48E6-A36B-5111B6E4CD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88" y="2428393"/>
            <a:ext cx="4664968" cy="2297295"/>
          </a:xfrm>
          <a:prstGeom prst="rect">
            <a:avLst/>
          </a:prstGeom>
          <a:ln>
            <a:noFill/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C6ADDAD-2DA4-4B3D-9D5B-17C3CE991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870" y="2415640"/>
            <a:ext cx="3989315" cy="229729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2" name="Picture 22">
            <a:extLst>
              <a:ext uri="{FF2B5EF4-FFF2-40B4-BE49-F238E27FC236}">
                <a16:creationId xmlns:a16="http://schemas.microsoft.com/office/drawing/2014/main" id="{1D2A0E59-CFB0-4767-A941-937997E23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57" y="5183370"/>
            <a:ext cx="1148431" cy="962899"/>
          </a:xfrm>
          <a:prstGeom prst="rect">
            <a:avLst/>
          </a:prstGeom>
        </p:spPr>
      </p:pic>
      <p:sp>
        <p:nvSpPr>
          <p:cNvPr id="33" name="Прямоугольник 5">
            <a:extLst>
              <a:ext uri="{FF2B5EF4-FFF2-40B4-BE49-F238E27FC236}">
                <a16:creationId xmlns:a16="http://schemas.microsoft.com/office/drawing/2014/main" id="{74842A6C-B843-40A6-9782-62EFE578B10E}"/>
              </a:ext>
            </a:extLst>
          </p:cNvPr>
          <p:cNvSpPr/>
          <p:nvPr/>
        </p:nvSpPr>
        <p:spPr>
          <a:xfrm>
            <a:off x="1461571" y="5065719"/>
            <a:ext cx="74756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ea typeface="Calibri" panose="020F0502020204030204" pitchFamily="34" charset="0"/>
              </a:rPr>
              <a:t>Найбільша кількість випадків травмування від ВНП (опіки, втрата частини кінцівок, зору тощо) пов’язана саме з набоями.</a:t>
            </a: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92DC2273-2979-4B7D-BF50-6087D5D80304}"/>
              </a:ext>
            </a:extLst>
          </p:cNvPr>
          <p:cNvSpPr/>
          <p:nvPr/>
        </p:nvSpPr>
        <p:spPr>
          <a:xfrm>
            <a:off x="-26251" y="-11373"/>
            <a:ext cx="9183015" cy="762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29D498B-641B-4494-BFD7-41ACE670B9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2" y="69925"/>
            <a:ext cx="2181312" cy="59947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50B0AF8-09BC-4065-AA70-F2C25B9A3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11" y="138056"/>
            <a:ext cx="1960434" cy="50542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B4BCE7E-D3C7-4058-ACDD-D8F82B0888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12" b="89868" l="6502" r="89990">
                        <a14:foregroundMark x1="7534" y1="12996" x2="7534" y2="12996"/>
                        <a14:foregroundMark x1="6502" y1="15639" x2="6502" y2="15639"/>
                        <a14:foregroundMark x1="21465" y1="53744" x2="21465" y2="53744"/>
                        <a14:foregroundMark x1="26935" y1="71806" x2="26935" y2="71806"/>
                        <a14:foregroundMark x1="31373" y1="40088" x2="31373" y2="40088"/>
                        <a14:foregroundMark x1="29102" y1="14097" x2="29102" y2="14097"/>
                        <a14:foregroundMark x1="38596" y1="18282" x2="38596" y2="18282"/>
                        <a14:foregroundMark x1="37564" y1="50661" x2="37564" y2="50661"/>
                        <a14:foregroundMark x1="44788" y1="35683" x2="44788" y2="35683"/>
                        <a14:foregroundMark x1="48091" y1="32159" x2="48091" y2="32159"/>
                        <a14:foregroundMark x1="53251" y1="33040" x2="53251" y2="33040"/>
                        <a14:foregroundMark x1="51806" y1="40088" x2="51806" y2="40088"/>
                        <a14:foregroundMark x1="55521" y1="24670" x2="55521" y2="24670"/>
                        <a14:foregroundMark x1="52735" y1="78855" x2="52735" y2="78855"/>
                        <a14:foregroundMark x1="76471" y1="71366" x2="76471" y2="71366"/>
                        <a14:foregroundMark x1="79154" y1="49559" x2="79154" y2="49559"/>
                        <a14:foregroundMark x1="69453" y1="40529" x2="69453" y2="40529"/>
                        <a14:foregroundMark x1="62023" y1="51101" x2="62023" y2="51101"/>
                        <a14:foregroundMark x1="75645" y1="32599" x2="75645" y2="3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77" y="126121"/>
            <a:ext cx="1129704" cy="529294"/>
          </a:xfrm>
          <a:prstGeom prst="rect">
            <a:avLst/>
          </a:prstGeom>
        </p:spPr>
      </p:pic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id="{1BFA7EC4-EC98-4AD5-8552-3A51D518FF5B}"/>
              </a:ext>
            </a:extLst>
          </p:cNvPr>
          <p:cNvSpPr/>
          <p:nvPr/>
        </p:nvSpPr>
        <p:spPr>
          <a:xfrm>
            <a:off x="1876634" y="776896"/>
            <a:ext cx="5367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haroni" panose="02010803020104030203" pitchFamily="2" charset="-79"/>
              </a:rPr>
              <a:t>ЗАГРОЗА </a:t>
            </a: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8232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28130" y="-11373"/>
            <a:ext cx="9181137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1400" dirty="0"/>
          </a:p>
        </p:txBody>
      </p: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73888830-54E3-420B-9D19-7C12741E8AF8}"/>
              </a:ext>
            </a:extLst>
          </p:cNvPr>
          <p:cNvGrpSpPr/>
          <p:nvPr/>
        </p:nvGrpSpPr>
        <p:grpSpPr>
          <a:xfrm>
            <a:off x="-13425" y="6597505"/>
            <a:ext cx="9157425" cy="260495"/>
            <a:chOff x="-390684" y="3371923"/>
            <a:chExt cx="9153907" cy="285752"/>
          </a:xfrm>
        </p:grpSpPr>
        <p:sp>
          <p:nvSpPr>
            <p:cNvPr id="37" name="Прямокутник 36">
              <a:extLst>
                <a:ext uri="{FF2B5EF4-FFF2-40B4-BE49-F238E27FC236}">
                  <a16:creationId xmlns:a16="http://schemas.microsoft.com/office/drawing/2014/main" id="{FAFD11AA-1C8E-4AFF-B7EA-EDB5507E51FB}"/>
                </a:ext>
              </a:extLst>
            </p:cNvPr>
            <p:cNvSpPr/>
            <p:nvPr/>
          </p:nvSpPr>
          <p:spPr>
            <a:xfrm>
              <a:off x="-390684" y="3371924"/>
              <a:ext cx="9144000" cy="28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38" name="Групувати 37">
              <a:extLst>
                <a:ext uri="{FF2B5EF4-FFF2-40B4-BE49-F238E27FC236}">
                  <a16:creationId xmlns:a16="http://schemas.microsoft.com/office/drawing/2014/main" id="{E4720C21-D46A-4AF1-A9EC-35D5F6481141}"/>
                </a:ext>
              </a:extLst>
            </p:cNvPr>
            <p:cNvGrpSpPr/>
            <p:nvPr/>
          </p:nvGrpSpPr>
          <p:grpSpPr>
            <a:xfrm>
              <a:off x="-380777" y="3371923"/>
              <a:ext cx="9144000" cy="285752"/>
              <a:chOff x="-1" y="-2"/>
              <a:chExt cx="12192000" cy="381003"/>
            </a:xfrm>
          </p:grpSpPr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AA90BABE-FFB8-47DC-B29C-FB92DD83AE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0" r="1"/>
              <a:stretch/>
            </p:blipFill>
            <p:spPr>
              <a:xfrm>
                <a:off x="-1" y="0"/>
                <a:ext cx="3148587" cy="381001"/>
              </a:xfrm>
              <a:prstGeom prst="rect">
                <a:avLst/>
              </a:prstGeom>
            </p:spPr>
          </p:pic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D51E932E-94AF-481A-9041-89B5E3C7E4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3612" y="-1"/>
                <a:ext cx="3401575" cy="381001"/>
              </a:xfrm>
              <a:prstGeom prst="rect">
                <a:avLst/>
              </a:prstGeom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7BEDA9E2-42AD-4CD6-9432-55F59D25C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212" y="-1"/>
                <a:ext cx="3434338" cy="381001"/>
              </a:xfrm>
              <a:prstGeom prst="rect">
                <a:avLst/>
              </a:prstGeom>
            </p:spPr>
          </p:pic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5D27FDBB-F9DA-473D-9854-FBA3EE4AC6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802"/>
              <a:stretch/>
            </p:blipFill>
            <p:spPr>
              <a:xfrm>
                <a:off x="9600050" y="-2"/>
                <a:ext cx="2591949" cy="381001"/>
              </a:xfrm>
              <a:prstGeom prst="rect">
                <a:avLst/>
              </a:prstGeom>
            </p:spPr>
          </p:pic>
        </p:grpSp>
      </p:grpSp>
      <p:sp>
        <p:nvSpPr>
          <p:cNvPr id="57" name="Прямокутник 56">
            <a:extLst>
              <a:ext uri="{FF2B5EF4-FFF2-40B4-BE49-F238E27FC236}">
                <a16:creationId xmlns:a16="http://schemas.microsoft.com/office/drawing/2014/main" id="{DEDC71D1-F211-4043-87BE-44075936B934}"/>
              </a:ext>
            </a:extLst>
          </p:cNvPr>
          <p:cNvSpPr/>
          <p:nvPr/>
        </p:nvSpPr>
        <p:spPr>
          <a:xfrm>
            <a:off x="1481963" y="1355033"/>
            <a:ext cx="6180073" cy="4775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САМОРОБНІ ВИБУХОВІ ПРИСТРОЇ</a:t>
            </a:r>
          </a:p>
        </p:txBody>
      </p:sp>
      <p:pic>
        <p:nvPicPr>
          <p:cNvPr id="20" name="Рисунок 12">
            <a:extLst>
              <a:ext uri="{FF2B5EF4-FFF2-40B4-BE49-F238E27FC236}">
                <a16:creationId xmlns:a16="http://schemas.microsoft.com/office/drawing/2014/main" id="{D9B320D0-FFC1-41B2-82E3-792B15DE90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0"/>
          <a:stretch/>
        </p:blipFill>
        <p:spPr>
          <a:xfrm flipH="1">
            <a:off x="6404172" y="4149308"/>
            <a:ext cx="2711445" cy="204134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13">
            <a:extLst>
              <a:ext uri="{FF2B5EF4-FFF2-40B4-BE49-F238E27FC236}">
                <a16:creationId xmlns:a16="http://schemas.microsoft.com/office/drawing/2014/main" id="{4999D725-8B17-4D07-8B4B-7D0664958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97" y="4994831"/>
            <a:ext cx="1953821" cy="1302547"/>
          </a:xfrm>
          <a:prstGeom prst="rect">
            <a:avLst/>
          </a:prstGeom>
        </p:spPr>
      </p:pic>
      <p:pic>
        <p:nvPicPr>
          <p:cNvPr id="22" name="Рисунок 15">
            <a:extLst>
              <a:ext uri="{FF2B5EF4-FFF2-40B4-BE49-F238E27FC236}">
                <a16:creationId xmlns:a16="http://schemas.microsoft.com/office/drawing/2014/main" id="{D9D88845-EB1C-4438-9B5A-921C9B02F6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186" y="4145790"/>
            <a:ext cx="2137328" cy="204439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Изображение 13">
            <a:extLst>
              <a:ext uri="{FF2B5EF4-FFF2-40B4-BE49-F238E27FC236}">
                <a16:creationId xmlns:a16="http://schemas.microsoft.com/office/drawing/2014/main" id="{6E24D1A5-4849-44D3-94AB-9A84E2BCB4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186" y="2313260"/>
            <a:ext cx="2572757" cy="16353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Прямоугольник 17">
            <a:extLst>
              <a:ext uri="{FF2B5EF4-FFF2-40B4-BE49-F238E27FC236}">
                <a16:creationId xmlns:a16="http://schemas.microsoft.com/office/drawing/2014/main" id="{E3E2DE25-D5DD-4422-957B-27FB313FAE45}"/>
              </a:ext>
            </a:extLst>
          </p:cNvPr>
          <p:cNvSpPr/>
          <p:nvPr/>
        </p:nvSpPr>
        <p:spPr>
          <a:xfrm>
            <a:off x="47963" y="1995072"/>
            <a:ext cx="38500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latin typeface="Corbel" panose="020B0503020204020204" pitchFamily="34" charset="0"/>
                <a:ea typeface="Calibri" panose="020F0502020204030204" pitchFamily="34" charset="0"/>
              </a:rPr>
              <a:t>                 Будь-яка річ, залишена в громадському місці чи транспорті без нагляду, без господаря </a:t>
            </a:r>
            <a:r>
              <a:rPr lang="uk-UA" sz="2400" b="1" dirty="0">
                <a:latin typeface="Corbel" panose="020B0503020204020204" pitchFamily="34" charset="0"/>
                <a:ea typeface="Times New Roman" panose="02020603050405020304" pitchFamily="18" charset="0"/>
              </a:rPr>
              <a:t>– </a:t>
            </a:r>
            <a:r>
              <a:rPr lang="uk-UA" sz="2400" b="1" dirty="0">
                <a:latin typeface="Corbel" panose="020B0503020204020204" pitchFamily="34" charset="0"/>
                <a:ea typeface="Calibri" panose="020F0502020204030204" pitchFamily="34" charset="0"/>
              </a:rPr>
              <a:t>це потенційна загроза, </a:t>
            </a:r>
            <a:r>
              <a:rPr lang="uk-UA" sz="2400" b="1" dirty="0">
                <a:latin typeface="Corbel" panose="020B0503020204020204" pitchFamily="34" charset="0"/>
              </a:rPr>
              <a:t>навіть якщо не помітно певних ознак </a:t>
            </a:r>
            <a:r>
              <a:rPr lang="uk-UA" sz="2400" b="1" dirty="0">
                <a:latin typeface="Corbel" panose="020B0503020204020204" pitchFamily="34" charset="0"/>
                <a:ea typeface="Calibri" panose="020F0502020204030204" pitchFamily="34" charset="0"/>
              </a:rPr>
              <a:t>саморобного вибухового пристрою.</a:t>
            </a:r>
            <a:endParaRPr lang="uk-UA" sz="2400" dirty="0">
              <a:latin typeface="Corbel" panose="020B0503020204020204" pitchFamily="34" charset="0"/>
            </a:endParaRPr>
          </a:p>
        </p:txBody>
      </p:sp>
      <p:pic>
        <p:nvPicPr>
          <p:cNvPr id="26" name="Рисунок 2">
            <a:extLst>
              <a:ext uri="{FF2B5EF4-FFF2-40B4-BE49-F238E27FC236}">
                <a16:creationId xmlns:a16="http://schemas.microsoft.com/office/drawing/2014/main" id="{91AE06F3-EF02-422B-AD26-63C3E9A75C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43" y="2316651"/>
            <a:ext cx="2270294" cy="163190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2">
            <a:extLst>
              <a:ext uri="{FF2B5EF4-FFF2-40B4-BE49-F238E27FC236}">
                <a16:creationId xmlns:a16="http://schemas.microsoft.com/office/drawing/2014/main" id="{69BBAF1B-AC98-41DD-9CB3-285758B980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54" y="1734218"/>
            <a:ext cx="818175" cy="68599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CF47E60-B7B4-4B38-83DD-F8CB46B282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0667" y1="39286" x2="50667" y2="39286"/>
                        <a14:foregroundMark x1="46667" y1="38095" x2="46667" y2="38095"/>
                        <a14:foregroundMark x1="93667" y1="75595" x2="93667" y2="75595"/>
                        <a14:backgroundMark x1="54000" y1="29762" x2="54000" y2="29762"/>
                        <a14:backgroundMark x1="47667" y1="36310" x2="47667" y2="36310"/>
                        <a14:backgroundMark x1="55000" y1="39286" x2="55000" y2="39286"/>
                        <a14:backgroundMark x1="91000" y1="86310" x2="91000" y2="86310"/>
                        <a14:backgroundMark x1="63667" y1="98810" x2="63667" y2="98810"/>
                        <a14:backgroundMark x1="49333" y1="93452" x2="49333" y2="93452"/>
                        <a14:backgroundMark x1="56000" y1="94048" x2="56000" y2="94048"/>
                        <a14:backgroundMark x1="42000" y1="95238" x2="42000" y2="95238"/>
                        <a14:backgroundMark x1="46667" y1="91071" x2="46667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7" y="5123782"/>
            <a:ext cx="2014180" cy="1289439"/>
          </a:xfrm>
          <a:prstGeom prst="rect">
            <a:avLst/>
          </a:prstGeom>
        </p:spPr>
      </p:pic>
      <p:sp>
        <p:nvSpPr>
          <p:cNvPr id="29" name="Прямокутник 28">
            <a:extLst>
              <a:ext uri="{FF2B5EF4-FFF2-40B4-BE49-F238E27FC236}">
                <a16:creationId xmlns:a16="http://schemas.microsoft.com/office/drawing/2014/main" id="{0445A948-7B56-45F7-BA1D-A9365A94C2EF}"/>
              </a:ext>
            </a:extLst>
          </p:cNvPr>
          <p:cNvSpPr/>
          <p:nvPr/>
        </p:nvSpPr>
        <p:spPr>
          <a:xfrm>
            <a:off x="-26251" y="-11373"/>
            <a:ext cx="9183015" cy="762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4947390-5E19-433A-A460-1437282F5FB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2" y="69925"/>
            <a:ext cx="2181312" cy="59947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DF396D2-BCE8-4FD2-B0B1-B63EABD465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11" y="138056"/>
            <a:ext cx="1960434" cy="50542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44385AF-C1AB-4809-8099-C0BBEC33E4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12" b="89868" l="6502" r="89990">
                        <a14:foregroundMark x1="7534" y1="12996" x2="7534" y2="12996"/>
                        <a14:foregroundMark x1="6502" y1="15639" x2="6502" y2="15639"/>
                        <a14:foregroundMark x1="21465" y1="53744" x2="21465" y2="53744"/>
                        <a14:foregroundMark x1="26935" y1="71806" x2="26935" y2="71806"/>
                        <a14:foregroundMark x1="31373" y1="40088" x2="31373" y2="40088"/>
                        <a14:foregroundMark x1="29102" y1="14097" x2="29102" y2="14097"/>
                        <a14:foregroundMark x1="38596" y1="18282" x2="38596" y2="18282"/>
                        <a14:foregroundMark x1="37564" y1="50661" x2="37564" y2="50661"/>
                        <a14:foregroundMark x1="44788" y1="35683" x2="44788" y2="35683"/>
                        <a14:foregroundMark x1="48091" y1="32159" x2="48091" y2="32159"/>
                        <a14:foregroundMark x1="53251" y1="33040" x2="53251" y2="33040"/>
                        <a14:foregroundMark x1="51806" y1="40088" x2="51806" y2="40088"/>
                        <a14:foregroundMark x1="55521" y1="24670" x2="55521" y2="24670"/>
                        <a14:foregroundMark x1="52735" y1="78855" x2="52735" y2="78855"/>
                        <a14:foregroundMark x1="76471" y1="71366" x2="76471" y2="71366"/>
                        <a14:foregroundMark x1="79154" y1="49559" x2="79154" y2="49559"/>
                        <a14:foregroundMark x1="69453" y1="40529" x2="69453" y2="40529"/>
                        <a14:foregroundMark x1="62023" y1="51101" x2="62023" y2="51101"/>
                        <a14:foregroundMark x1="75645" y1="32599" x2="75645" y2="3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77" y="126121"/>
            <a:ext cx="1129704" cy="529294"/>
          </a:xfrm>
          <a:prstGeom prst="rect">
            <a:avLst/>
          </a:prstGeom>
        </p:spPr>
      </p:pic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9D23C5ED-0FEC-42A3-A42A-D0DB005D1602}"/>
              </a:ext>
            </a:extLst>
          </p:cNvPr>
          <p:cNvSpPr/>
          <p:nvPr/>
        </p:nvSpPr>
        <p:spPr>
          <a:xfrm>
            <a:off x="1888407" y="739099"/>
            <a:ext cx="5367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haroni" panose="02010803020104030203" pitchFamily="2" charset="-79"/>
              </a:rPr>
              <a:t>ЗАГРОЗА </a:t>
            </a: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111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 dirty="0"/>
          </a:p>
        </p:txBody>
      </p:sp>
      <p:sp>
        <p:nvSpPr>
          <p:cNvPr id="43" name="Прямокутник 42">
            <a:extLst>
              <a:ext uri="{FF2B5EF4-FFF2-40B4-BE49-F238E27FC236}">
                <a16:creationId xmlns:a16="http://schemas.microsoft.com/office/drawing/2014/main" id="{CD99EA01-CE99-4EA6-9400-C09FB029595F}"/>
              </a:ext>
            </a:extLst>
          </p:cNvPr>
          <p:cNvSpPr/>
          <p:nvPr/>
        </p:nvSpPr>
        <p:spPr>
          <a:xfrm>
            <a:off x="3392036" y="1302704"/>
            <a:ext cx="2850386" cy="4775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МІНИ-ПАСТКИ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C056E8F-F946-48F5-8F4E-93C04F066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72" y="3657897"/>
            <a:ext cx="4660648" cy="3261696"/>
          </a:xfrm>
          <a:prstGeom prst="rect">
            <a:avLst/>
          </a:prstGeom>
        </p:spPr>
      </p:pic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50291B64-B501-48A3-9116-7BD375446EF8}"/>
              </a:ext>
            </a:extLst>
          </p:cNvPr>
          <p:cNvGrpSpPr/>
          <p:nvPr/>
        </p:nvGrpSpPr>
        <p:grpSpPr>
          <a:xfrm>
            <a:off x="-13425" y="6609368"/>
            <a:ext cx="9157425" cy="260495"/>
            <a:chOff x="-390684" y="3371923"/>
            <a:chExt cx="9153907" cy="285752"/>
          </a:xfrm>
        </p:grpSpPr>
        <p:sp>
          <p:nvSpPr>
            <p:cNvPr id="33" name="Прямокутник 32">
              <a:extLst>
                <a:ext uri="{FF2B5EF4-FFF2-40B4-BE49-F238E27FC236}">
                  <a16:creationId xmlns:a16="http://schemas.microsoft.com/office/drawing/2014/main" id="{7490B6F2-17A2-4EE8-8C59-915805EB50EE}"/>
                </a:ext>
              </a:extLst>
            </p:cNvPr>
            <p:cNvSpPr/>
            <p:nvPr/>
          </p:nvSpPr>
          <p:spPr>
            <a:xfrm>
              <a:off x="-390684" y="3371924"/>
              <a:ext cx="9144000" cy="28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34" name="Групувати 33">
              <a:extLst>
                <a:ext uri="{FF2B5EF4-FFF2-40B4-BE49-F238E27FC236}">
                  <a16:creationId xmlns:a16="http://schemas.microsoft.com/office/drawing/2014/main" id="{6C6A8C05-54EF-4B1D-A12F-C36801E83EC8}"/>
                </a:ext>
              </a:extLst>
            </p:cNvPr>
            <p:cNvGrpSpPr/>
            <p:nvPr/>
          </p:nvGrpSpPr>
          <p:grpSpPr>
            <a:xfrm>
              <a:off x="-380777" y="3371923"/>
              <a:ext cx="9144000" cy="285752"/>
              <a:chOff x="-1" y="-2"/>
              <a:chExt cx="12192000" cy="381003"/>
            </a:xfrm>
          </p:grpSpPr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4DD6EBE8-2DF5-44ED-86A1-A6F00300EE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0" r="1"/>
              <a:stretch/>
            </p:blipFill>
            <p:spPr>
              <a:xfrm>
                <a:off x="-1" y="0"/>
                <a:ext cx="3148587" cy="381001"/>
              </a:xfrm>
              <a:prstGeom prst="rect">
                <a:avLst/>
              </a:prstGeom>
            </p:spPr>
          </p:pic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27EC71A0-9433-47D9-B52A-689EC1EC16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3612" y="-1"/>
                <a:ext cx="3401575" cy="381001"/>
              </a:xfrm>
              <a:prstGeom prst="rect">
                <a:avLst/>
              </a:prstGeom>
            </p:spPr>
          </p:pic>
          <p:pic>
            <p:nvPicPr>
              <p:cNvPr id="37" name="Рисунок 36">
                <a:extLst>
                  <a:ext uri="{FF2B5EF4-FFF2-40B4-BE49-F238E27FC236}">
                    <a16:creationId xmlns:a16="http://schemas.microsoft.com/office/drawing/2014/main" id="{A3FF01E8-A0D0-496C-914F-D3312859AA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212" y="-1"/>
                <a:ext cx="3434338" cy="381001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0AB81F5B-8C77-4D06-88DB-4AEEBD8EE2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802"/>
              <a:stretch/>
            </p:blipFill>
            <p:spPr>
              <a:xfrm>
                <a:off x="9600050" y="-2"/>
                <a:ext cx="2591949" cy="381001"/>
              </a:xfrm>
              <a:prstGeom prst="rect">
                <a:avLst/>
              </a:prstGeom>
            </p:spPr>
          </p:pic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23DDD5-9A89-437A-949B-D17B79ECF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0" y="1896038"/>
            <a:ext cx="2072056" cy="199858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9476C4-84F2-414D-8EAC-319DF320CB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101" y="1885848"/>
            <a:ext cx="1986750" cy="17991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C3A261A-2831-46AE-ABC3-3FE4D98AFB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6" y="1885848"/>
            <a:ext cx="1894115" cy="178772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F4F3E1D-0D7B-4A07-97EE-8036B7B8E8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43" y="1907828"/>
            <a:ext cx="2548486" cy="1998580"/>
          </a:xfrm>
          <a:prstGeom prst="rect">
            <a:avLst/>
          </a:prstGeom>
        </p:spPr>
      </p:pic>
      <p:sp>
        <p:nvSpPr>
          <p:cNvPr id="45" name="Прямокутник 44">
            <a:extLst>
              <a:ext uri="{FF2B5EF4-FFF2-40B4-BE49-F238E27FC236}">
                <a16:creationId xmlns:a16="http://schemas.microsoft.com/office/drawing/2014/main" id="{71AD83E3-7E34-464C-916A-6E750475923B}"/>
              </a:ext>
            </a:extLst>
          </p:cNvPr>
          <p:cNvSpPr/>
          <p:nvPr/>
        </p:nvSpPr>
        <p:spPr>
          <a:xfrm>
            <a:off x="8913851" y="3465149"/>
            <a:ext cx="256400" cy="2991820"/>
          </a:xfrm>
          <a:prstGeom prst="rect">
            <a:avLst/>
          </a:prstGeom>
          <a:solidFill>
            <a:srgbClr val="DED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6" name="Прямокутник 45">
            <a:extLst>
              <a:ext uri="{FF2B5EF4-FFF2-40B4-BE49-F238E27FC236}">
                <a16:creationId xmlns:a16="http://schemas.microsoft.com/office/drawing/2014/main" id="{06A41F93-06C8-4863-AE51-584BFB881025}"/>
              </a:ext>
            </a:extLst>
          </p:cNvPr>
          <p:cNvSpPr/>
          <p:nvPr/>
        </p:nvSpPr>
        <p:spPr>
          <a:xfrm rot="16200000">
            <a:off x="6810092" y="4225008"/>
            <a:ext cx="187176" cy="4276745"/>
          </a:xfrm>
          <a:prstGeom prst="rect">
            <a:avLst/>
          </a:prstGeom>
          <a:solidFill>
            <a:srgbClr val="DED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65918D-143D-47B8-A404-9D8FC4DE47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62" y="4021140"/>
            <a:ext cx="3623169" cy="2347538"/>
          </a:xfrm>
          <a:prstGeom prst="rect">
            <a:avLst/>
          </a:prstGeom>
        </p:spPr>
      </p:pic>
      <p:sp>
        <p:nvSpPr>
          <p:cNvPr id="47" name="Прямокутник 46">
            <a:extLst>
              <a:ext uri="{FF2B5EF4-FFF2-40B4-BE49-F238E27FC236}">
                <a16:creationId xmlns:a16="http://schemas.microsoft.com/office/drawing/2014/main" id="{40D8D503-C885-4275-9D92-D945A5A1DB87}"/>
              </a:ext>
            </a:extLst>
          </p:cNvPr>
          <p:cNvSpPr/>
          <p:nvPr/>
        </p:nvSpPr>
        <p:spPr>
          <a:xfrm rot="16200000">
            <a:off x="2434897" y="1573156"/>
            <a:ext cx="128267" cy="4735201"/>
          </a:xfrm>
          <a:prstGeom prst="rect">
            <a:avLst/>
          </a:prstGeom>
          <a:solidFill>
            <a:srgbClr val="DED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F21A9E-6DCB-42FF-A574-A951FD03AD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1140"/>
            <a:ext cx="1760654" cy="2347538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36D26F62-181D-4B76-B958-E67AEEF09714}"/>
              </a:ext>
            </a:extLst>
          </p:cNvPr>
          <p:cNvSpPr/>
          <p:nvPr/>
        </p:nvSpPr>
        <p:spPr>
          <a:xfrm>
            <a:off x="1763486" y="4010948"/>
            <a:ext cx="128391" cy="2347539"/>
          </a:xfrm>
          <a:prstGeom prst="rect">
            <a:avLst/>
          </a:prstGeom>
          <a:solidFill>
            <a:srgbClr val="DED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24270D0A-7633-4D84-99BF-FF78A341C89C}"/>
              </a:ext>
            </a:extLst>
          </p:cNvPr>
          <p:cNvSpPr/>
          <p:nvPr/>
        </p:nvSpPr>
        <p:spPr>
          <a:xfrm>
            <a:off x="-26251" y="-11373"/>
            <a:ext cx="9183015" cy="762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84E75B2-E022-47FD-8883-23FB5E5D67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7" y="69925"/>
            <a:ext cx="2181312" cy="59947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C7D252C-B0F0-4AB8-B403-6E9BE0F19D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336" y="138056"/>
            <a:ext cx="1960434" cy="50542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1431C58-0C8C-4ACF-93F6-873F08469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2" b="89868" l="6502" r="89990">
                        <a14:foregroundMark x1="7534" y1="12996" x2="7534" y2="12996"/>
                        <a14:foregroundMark x1="6502" y1="15639" x2="6502" y2="15639"/>
                        <a14:foregroundMark x1="21465" y1="53744" x2="21465" y2="53744"/>
                        <a14:foregroundMark x1="26935" y1="71806" x2="26935" y2="71806"/>
                        <a14:foregroundMark x1="31373" y1="40088" x2="31373" y2="40088"/>
                        <a14:foregroundMark x1="29102" y1="14097" x2="29102" y2="14097"/>
                        <a14:foregroundMark x1="38596" y1="18282" x2="38596" y2="18282"/>
                        <a14:foregroundMark x1="37564" y1="50661" x2="37564" y2="50661"/>
                        <a14:foregroundMark x1="44788" y1="35683" x2="44788" y2="35683"/>
                        <a14:foregroundMark x1="48091" y1="32159" x2="48091" y2="32159"/>
                        <a14:foregroundMark x1="53251" y1="33040" x2="53251" y2="33040"/>
                        <a14:foregroundMark x1="51806" y1="40088" x2="51806" y2="40088"/>
                        <a14:foregroundMark x1="55521" y1="24670" x2="55521" y2="24670"/>
                        <a14:foregroundMark x1="52735" y1="78855" x2="52735" y2="78855"/>
                        <a14:foregroundMark x1="76471" y1="71366" x2="76471" y2="71366"/>
                        <a14:foregroundMark x1="79154" y1="49559" x2="79154" y2="49559"/>
                        <a14:foregroundMark x1="69453" y1="40529" x2="69453" y2="40529"/>
                        <a14:foregroundMark x1="62023" y1="51101" x2="62023" y2="51101"/>
                        <a14:foregroundMark x1="75645" y1="32599" x2="75645" y2="3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02" y="126121"/>
            <a:ext cx="1129704" cy="529294"/>
          </a:xfrm>
          <a:prstGeom prst="rect">
            <a:avLst/>
          </a:prstGeom>
        </p:spPr>
      </p:pic>
      <p:sp>
        <p:nvSpPr>
          <p:cNvPr id="42" name="Прямокутник 41">
            <a:extLst>
              <a:ext uri="{FF2B5EF4-FFF2-40B4-BE49-F238E27FC236}">
                <a16:creationId xmlns:a16="http://schemas.microsoft.com/office/drawing/2014/main" id="{7661D2BA-0671-40BB-8863-9710DE617FE2}"/>
              </a:ext>
            </a:extLst>
          </p:cNvPr>
          <p:cNvSpPr/>
          <p:nvPr/>
        </p:nvSpPr>
        <p:spPr>
          <a:xfrm>
            <a:off x="1888408" y="697838"/>
            <a:ext cx="5367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haroni" panose="02010803020104030203" pitchFamily="2" charset="-79"/>
              </a:rPr>
              <a:t>ЗАГРОЗА </a:t>
            </a: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17067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584</Words>
  <Application>Microsoft Office PowerPoint</Application>
  <PresentationFormat>Экран (4:3)</PresentationFormat>
  <Paragraphs>103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31" baseType="lpstr">
      <vt:lpstr>Arial</vt:lpstr>
      <vt:lpstr>Arial Black</vt:lpstr>
      <vt:lpstr>Arial Narrow</vt:lpstr>
      <vt:lpstr>Calibri</vt:lpstr>
      <vt:lpstr>Calibri Light</vt:lpstr>
      <vt:lpstr>Century Gothic</vt:lpstr>
      <vt:lpstr>Corbel</vt:lpstr>
      <vt:lpstr>Menlo Bold</vt:lpstr>
      <vt:lpstr>MS Shell Dlg 2</vt:lpstr>
      <vt:lpstr>Symbol</vt:lpstr>
      <vt:lpstr>Times New Roman</vt:lpstr>
      <vt:lpstr>Wingdings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ТиД</dc:creator>
  <cp:lastModifiedBy>Михаил Нинько</cp:lastModifiedBy>
  <cp:revision>432</cp:revision>
  <cp:lastPrinted>2018-07-16T19:15:52Z</cp:lastPrinted>
  <dcterms:created xsi:type="dcterms:W3CDTF">2018-07-16T09:18:18Z</dcterms:created>
  <dcterms:modified xsi:type="dcterms:W3CDTF">2023-01-13T13:50:41Z</dcterms:modified>
</cp:coreProperties>
</file>